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2" r:id="rId2"/>
    <p:sldId id="262" r:id="rId3"/>
    <p:sldId id="271" r:id="rId4"/>
    <p:sldId id="261" r:id="rId5"/>
    <p:sldId id="265" r:id="rId6"/>
    <p:sldId id="264" r:id="rId7"/>
    <p:sldId id="263" r:id="rId8"/>
    <p:sldId id="269" r:id="rId9"/>
    <p:sldId id="260" r:id="rId10"/>
    <p:sldId id="266" r:id="rId11"/>
    <p:sldId id="268" r:id="rId12"/>
    <p:sldId id="267" r:id="rId13"/>
    <p:sldId id="273"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5892" autoAdjust="0"/>
  </p:normalViewPr>
  <p:slideViewPr>
    <p:cSldViewPr snapToGrid="0">
      <p:cViewPr varScale="1">
        <p:scale>
          <a:sx n="59" d="100"/>
          <a:sy n="59" d="100"/>
        </p:scale>
        <p:origin x="7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9C85CC-910B-4DCB-905E-ED0F19BD80B7}" type="datetimeFigureOut">
              <a:rPr lang="en-GB" smtClean="0"/>
              <a:t>06/04/2023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F0FE482-9A52-4BD0-A51B-9117CB945F25}" type="slidenum">
              <a:rPr lang="en-GB" smtClean="0"/>
              <a:t>‹#›</a:t>
            </a:fld>
            <a:endParaRPr lang="en-GB"/>
          </a:p>
        </p:txBody>
      </p:sp>
    </p:spTree>
    <p:extLst>
      <p:ext uri="{BB962C8B-B14F-4D97-AF65-F5344CB8AC3E}">
        <p14:creationId xmlns:p14="http://schemas.microsoft.com/office/powerpoint/2010/main" val="3779538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Good morning everyone. Today as a school we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are taking part in Share a Pencil Day along with hundreds of thousands of children all across the country. The day is organised by VENT for Change. VENT is a Giving Enterprise that supports</a:t>
            </a:r>
            <a:r>
              <a:rPr lang="en-GB" sz="1200" kern="1200" baseline="0" dirty="0">
                <a:solidFill>
                  <a:schemeClr val="tx1"/>
                </a:solidFill>
                <a:effectLst/>
                <a:latin typeface="+mn-lt"/>
                <a:ea typeface="+mn-ea"/>
                <a:cs typeface="+mn-cs"/>
              </a:rPr>
              <a:t> education projects around the world through the sale of pencils and other stationery.</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NEXT SLIDE</a:t>
            </a:r>
          </a:p>
        </p:txBody>
      </p:sp>
      <p:sp>
        <p:nvSpPr>
          <p:cNvPr id="4" name="Slide Number Placeholder 3"/>
          <p:cNvSpPr>
            <a:spLocks noGrp="1"/>
          </p:cNvSpPr>
          <p:nvPr>
            <p:ph type="sldNum" sz="quarter" idx="10"/>
          </p:nvPr>
        </p:nvSpPr>
        <p:spPr/>
        <p:txBody>
          <a:bodyPr/>
          <a:lstStyle/>
          <a:p>
            <a:fld id="{FF0FE482-9A52-4BD0-A51B-9117CB945F25}" type="slidenum">
              <a:rPr lang="en-GB" smtClean="0"/>
              <a:t>1</a:t>
            </a:fld>
            <a:endParaRPr lang="en-GB"/>
          </a:p>
        </p:txBody>
      </p:sp>
    </p:spTree>
    <p:extLst>
      <p:ext uri="{BB962C8B-B14F-4D97-AF65-F5344CB8AC3E}">
        <p14:creationId xmlns:p14="http://schemas.microsoft.com/office/powerpoint/2010/main" val="2410308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part of Share a Pencil Day you will be taking part in a structured lesson explaining some of the reasons children cannot go to school and why that is important. You will have heard some of this in the news or TV </a:t>
            </a:r>
            <a:r>
              <a:rPr lang="en-GB" sz="1200" kern="1200" dirty="0" err="1">
                <a:solidFill>
                  <a:schemeClr val="tx1"/>
                </a:solidFill>
                <a:effectLst/>
                <a:latin typeface="+mn-lt"/>
                <a:ea typeface="+mn-ea"/>
                <a:cs typeface="+mn-cs"/>
              </a:rPr>
              <a:t>progams</a:t>
            </a:r>
            <a:r>
              <a:rPr lang="en-GB" sz="1200" kern="1200" dirty="0">
                <a:solidFill>
                  <a:schemeClr val="tx1"/>
                </a:solidFill>
                <a:effectLst/>
                <a:latin typeface="+mn-lt"/>
                <a:ea typeface="+mn-ea"/>
                <a:cs typeface="+mn-cs"/>
              </a:rPr>
              <a:t> you watch.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NEXT SLIDE</a:t>
            </a:r>
          </a:p>
          <a:p>
            <a:endParaRPr lang="en-GB" dirty="0"/>
          </a:p>
        </p:txBody>
      </p:sp>
      <p:sp>
        <p:nvSpPr>
          <p:cNvPr id="4" name="Slide Number Placeholder 3"/>
          <p:cNvSpPr>
            <a:spLocks noGrp="1"/>
          </p:cNvSpPr>
          <p:nvPr>
            <p:ph type="sldNum" sz="quarter" idx="10"/>
          </p:nvPr>
        </p:nvSpPr>
        <p:spPr/>
        <p:txBody>
          <a:bodyPr/>
          <a:lstStyle/>
          <a:p>
            <a:fld id="{FF0FE482-9A52-4BD0-A51B-9117CB945F25}" type="slidenum">
              <a:rPr lang="en-GB" smtClean="0"/>
              <a:t>10</a:t>
            </a:fld>
            <a:endParaRPr lang="en-GB"/>
          </a:p>
        </p:txBody>
      </p:sp>
    </p:spTree>
    <p:extLst>
      <p:ext uri="{BB962C8B-B14F-4D97-AF65-F5344CB8AC3E}">
        <p14:creationId xmlns:p14="http://schemas.microsoft.com/office/powerpoint/2010/main" val="3010440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During that one lesson today you will be asked to Share one Pencil between two pupils. This is so everyone can try to understand first hand what it’s like not to have all the things in the classroom that we take for granted. Children around the world have to share every day. Just today let’s see how that feels.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NEXT SLIDE</a:t>
            </a:r>
          </a:p>
          <a:p>
            <a:endParaRPr lang="en-GB" dirty="0"/>
          </a:p>
        </p:txBody>
      </p:sp>
      <p:sp>
        <p:nvSpPr>
          <p:cNvPr id="4" name="Slide Number Placeholder 3"/>
          <p:cNvSpPr>
            <a:spLocks noGrp="1"/>
          </p:cNvSpPr>
          <p:nvPr>
            <p:ph type="sldNum" sz="quarter" idx="10"/>
          </p:nvPr>
        </p:nvSpPr>
        <p:spPr/>
        <p:txBody>
          <a:bodyPr/>
          <a:lstStyle/>
          <a:p>
            <a:fld id="{FF0FE482-9A52-4BD0-A51B-9117CB945F25}" type="slidenum">
              <a:rPr lang="en-GB" smtClean="0"/>
              <a:t>11</a:t>
            </a:fld>
            <a:endParaRPr lang="en-GB"/>
          </a:p>
        </p:txBody>
      </p:sp>
    </p:spTree>
    <p:extLst>
      <p:ext uri="{BB962C8B-B14F-4D97-AF65-F5344CB8AC3E}">
        <p14:creationId xmlns:p14="http://schemas.microsoft.com/office/powerpoint/2010/main" val="3849415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part of that lesson or for homework you may also be asked to design your own poster “I love school because……” so we can think about what it is we like most about coming to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NEXT SLIDE</a:t>
            </a:r>
          </a:p>
          <a:p>
            <a:endParaRPr lang="en-GB" dirty="0"/>
          </a:p>
        </p:txBody>
      </p:sp>
      <p:sp>
        <p:nvSpPr>
          <p:cNvPr id="4" name="Slide Number Placeholder 3"/>
          <p:cNvSpPr>
            <a:spLocks noGrp="1"/>
          </p:cNvSpPr>
          <p:nvPr>
            <p:ph type="sldNum" sz="quarter" idx="10"/>
          </p:nvPr>
        </p:nvSpPr>
        <p:spPr/>
        <p:txBody>
          <a:bodyPr/>
          <a:lstStyle/>
          <a:p>
            <a:fld id="{FF0FE482-9A52-4BD0-A51B-9117CB945F25}" type="slidenum">
              <a:rPr lang="en-GB" smtClean="0"/>
              <a:t>12</a:t>
            </a:fld>
            <a:endParaRPr lang="en-GB"/>
          </a:p>
        </p:txBody>
      </p:sp>
    </p:spTree>
    <p:extLst>
      <p:ext uri="{BB962C8B-B14F-4D97-AF65-F5344CB8AC3E}">
        <p14:creationId xmlns:p14="http://schemas.microsoft.com/office/powerpoint/2010/main" val="11404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Enjoy your day, well done for taking part and remember. Going to school makes us the lucky ones.</a:t>
            </a:r>
          </a:p>
        </p:txBody>
      </p:sp>
      <p:sp>
        <p:nvSpPr>
          <p:cNvPr id="4" name="Slide Number Placeholder 3"/>
          <p:cNvSpPr>
            <a:spLocks noGrp="1"/>
          </p:cNvSpPr>
          <p:nvPr>
            <p:ph type="sldNum" sz="quarter" idx="10"/>
          </p:nvPr>
        </p:nvSpPr>
        <p:spPr/>
        <p:txBody>
          <a:bodyPr/>
          <a:lstStyle/>
          <a:p>
            <a:fld id="{FF0FE482-9A52-4BD0-A51B-9117CB945F25}" type="slidenum">
              <a:rPr lang="en-GB" smtClean="0"/>
              <a:t>13</a:t>
            </a:fld>
            <a:endParaRPr lang="en-GB"/>
          </a:p>
        </p:txBody>
      </p:sp>
    </p:spTree>
    <p:extLst>
      <p:ext uri="{BB962C8B-B14F-4D97-AF65-F5344CB8AC3E}">
        <p14:creationId xmlns:p14="http://schemas.microsoft.com/office/powerpoint/2010/main" val="3472584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Millions of children around the world have no access to education and cannot go to school. For those that can many have to walk hours to get to school each day. Many more lack the resources they need for learning. Children have to share books, rulers, pens and pencils. Many schools do not have enough qualified teachers, many don’t have tables and chairs </a:t>
            </a:r>
            <a:r>
              <a:rPr lang="en-GB" sz="1200" kern="1200" baseline="0" dirty="0">
                <a:solidFill>
                  <a:schemeClr val="tx1"/>
                </a:solidFill>
                <a:effectLst/>
                <a:latin typeface="+mn-lt"/>
                <a:ea typeface="+mn-ea"/>
                <a:cs typeface="+mn-cs"/>
              </a:rPr>
              <a:t>and children learn while seated on the floors</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NEXT SLIDE</a:t>
            </a:r>
          </a:p>
        </p:txBody>
      </p:sp>
      <p:sp>
        <p:nvSpPr>
          <p:cNvPr id="4" name="Slide Number Placeholder 3"/>
          <p:cNvSpPr>
            <a:spLocks noGrp="1"/>
          </p:cNvSpPr>
          <p:nvPr>
            <p:ph type="sldNum" sz="quarter" idx="10"/>
          </p:nvPr>
        </p:nvSpPr>
        <p:spPr/>
        <p:txBody>
          <a:bodyPr/>
          <a:lstStyle/>
          <a:p>
            <a:fld id="{FF0FE482-9A52-4BD0-A51B-9117CB945F25}" type="slidenum">
              <a:rPr lang="en-GB" smtClean="0"/>
              <a:t>2</a:t>
            </a:fld>
            <a:endParaRPr lang="en-GB"/>
          </a:p>
        </p:txBody>
      </p:sp>
    </p:spTree>
    <p:extLst>
      <p:ext uri="{BB962C8B-B14F-4D97-AF65-F5344CB8AC3E}">
        <p14:creationId xmlns:p14="http://schemas.microsoft.com/office/powerpoint/2010/main" val="1948375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There are many reasons but the four most common are; war and conflict (like the crisis in Syria), Teenage Marriage, Natural disasters (like the Earthquake in Nepal) and Extreme Poverty (Children working to support families or parents who simply cannot afford the tuition fees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or uniforms required to attend school). While some schools are free to attend parents often have to pay for the extras, even</a:t>
            </a:r>
            <a:r>
              <a:rPr lang="en-GB" sz="1200" kern="1200" baseline="0" dirty="0">
                <a:solidFill>
                  <a:schemeClr val="tx1"/>
                </a:solidFill>
                <a:effectLst/>
                <a:latin typeface="+mn-lt"/>
                <a:ea typeface="+mn-ea"/>
                <a:cs typeface="+mn-cs"/>
              </a:rPr>
              <a:t> the those extras like notebooks, pens and pencils are simply too much for many families</a:t>
            </a:r>
          </a:p>
          <a:p>
            <a:r>
              <a:rPr lang="en-GB" sz="1200" kern="1200" dirty="0">
                <a:solidFill>
                  <a:schemeClr val="tx1"/>
                </a:solidFill>
                <a:effectLst/>
                <a:latin typeface="+mn-lt"/>
                <a:ea typeface="+mn-ea"/>
                <a:cs typeface="+mn-cs"/>
              </a:rPr>
              <a:t> NEXT SLIDE</a:t>
            </a:r>
          </a:p>
        </p:txBody>
      </p:sp>
      <p:sp>
        <p:nvSpPr>
          <p:cNvPr id="4" name="Slide Number Placeholder 3"/>
          <p:cNvSpPr>
            <a:spLocks noGrp="1"/>
          </p:cNvSpPr>
          <p:nvPr>
            <p:ph type="sldNum" sz="quarter" idx="10"/>
          </p:nvPr>
        </p:nvSpPr>
        <p:spPr/>
        <p:txBody>
          <a:bodyPr/>
          <a:lstStyle/>
          <a:p>
            <a:fld id="{FF0FE482-9A52-4BD0-A51B-9117CB945F25}" type="slidenum">
              <a:rPr lang="en-GB" smtClean="0"/>
              <a:t>3</a:t>
            </a:fld>
            <a:endParaRPr lang="en-GB"/>
          </a:p>
        </p:txBody>
      </p:sp>
    </p:spTree>
    <p:extLst>
      <p:ext uri="{BB962C8B-B14F-4D97-AF65-F5344CB8AC3E}">
        <p14:creationId xmlns:p14="http://schemas.microsoft.com/office/powerpoint/2010/main" val="316064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Share a Pencil Day is a day on which we can learn a little about these issues. Why children cannot get the schooling they deserve and what difference it would make if they could.</a:t>
            </a:r>
          </a:p>
          <a:p>
            <a:r>
              <a:rPr lang="en-GB" sz="1200" kern="1200" dirty="0">
                <a:solidFill>
                  <a:schemeClr val="tx1"/>
                </a:solidFill>
                <a:effectLst/>
                <a:latin typeface="+mn-lt"/>
                <a:ea typeface="+mn-ea"/>
                <a:cs typeface="+mn-cs"/>
              </a:rPr>
              <a:t>It is a day to reflect on how lucky we are to be able to go to school. Some of you may think it would be great not to go to school but think of this….. </a:t>
            </a:r>
          </a:p>
          <a:p>
            <a:r>
              <a:rPr lang="en-GB" sz="1200" kern="1200" dirty="0">
                <a:solidFill>
                  <a:schemeClr val="tx1"/>
                </a:solidFill>
                <a:effectLst/>
                <a:latin typeface="+mn-lt"/>
                <a:ea typeface="+mn-ea"/>
                <a:cs typeface="+mn-cs"/>
              </a:rPr>
              <a:t>NEXT SLIDE</a:t>
            </a:r>
          </a:p>
        </p:txBody>
      </p:sp>
      <p:sp>
        <p:nvSpPr>
          <p:cNvPr id="4" name="Slide Number Placeholder 3"/>
          <p:cNvSpPr>
            <a:spLocks noGrp="1"/>
          </p:cNvSpPr>
          <p:nvPr>
            <p:ph type="sldNum" sz="quarter" idx="10"/>
          </p:nvPr>
        </p:nvSpPr>
        <p:spPr/>
        <p:txBody>
          <a:bodyPr/>
          <a:lstStyle/>
          <a:p>
            <a:fld id="{FF0FE482-9A52-4BD0-A51B-9117CB945F25}" type="slidenum">
              <a:rPr lang="en-GB" smtClean="0"/>
              <a:t>4</a:t>
            </a:fld>
            <a:endParaRPr lang="en-GB"/>
          </a:p>
        </p:txBody>
      </p:sp>
    </p:spTree>
    <p:extLst>
      <p:ext uri="{BB962C8B-B14F-4D97-AF65-F5344CB8AC3E}">
        <p14:creationId xmlns:p14="http://schemas.microsoft.com/office/powerpoint/2010/main" val="272554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School is a chance not only to learn to read and write, to master your maths, science and languages. </a:t>
            </a:r>
          </a:p>
          <a:p>
            <a:r>
              <a:rPr lang="en-GB" sz="1200" kern="1200" dirty="0">
                <a:solidFill>
                  <a:schemeClr val="tx1"/>
                </a:solidFill>
                <a:effectLst/>
                <a:latin typeface="+mn-lt"/>
                <a:ea typeface="+mn-ea"/>
                <a:cs typeface="+mn-cs"/>
              </a:rPr>
              <a:t>School is a chance to make friends, a chance the play with one another and participate in sport, a chance to learn musical instruments as well as doing arts and craft. </a:t>
            </a:r>
          </a:p>
          <a:p>
            <a:r>
              <a:rPr lang="en-GB" sz="1200" kern="1200" dirty="0">
                <a:solidFill>
                  <a:schemeClr val="tx1"/>
                </a:solidFill>
                <a:effectLst/>
                <a:latin typeface="+mn-lt"/>
                <a:ea typeface="+mn-ea"/>
                <a:cs typeface="+mn-cs"/>
              </a:rPr>
              <a:t>School is where we learn to interact and work in groups as well as on our own. School is where we prepare for life as a grown up, choose what we want to be in life and a launch pad from which we can follow our dreams. </a:t>
            </a:r>
          </a:p>
        </p:txBody>
      </p:sp>
      <p:sp>
        <p:nvSpPr>
          <p:cNvPr id="4" name="Slide Number Placeholder 3"/>
          <p:cNvSpPr>
            <a:spLocks noGrp="1"/>
          </p:cNvSpPr>
          <p:nvPr>
            <p:ph type="sldNum" sz="quarter" idx="10"/>
          </p:nvPr>
        </p:nvSpPr>
        <p:spPr/>
        <p:txBody>
          <a:bodyPr/>
          <a:lstStyle/>
          <a:p>
            <a:fld id="{FF0FE482-9A52-4BD0-A51B-9117CB945F25}" type="slidenum">
              <a:rPr lang="en-GB" smtClean="0"/>
              <a:t>5</a:t>
            </a:fld>
            <a:endParaRPr lang="en-GB"/>
          </a:p>
        </p:txBody>
      </p:sp>
    </p:spTree>
    <p:extLst>
      <p:ext uri="{BB962C8B-B14F-4D97-AF65-F5344CB8AC3E}">
        <p14:creationId xmlns:p14="http://schemas.microsoft.com/office/powerpoint/2010/main" val="1366621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While those our your dreams children around the world dream of the</a:t>
            </a:r>
            <a:r>
              <a:rPr lang="en-GB" sz="1200" kern="1200" baseline="0" dirty="0">
                <a:solidFill>
                  <a:schemeClr val="tx1"/>
                </a:solidFill>
                <a:effectLst/>
                <a:latin typeface="+mn-lt"/>
                <a:ea typeface="+mn-ea"/>
                <a:cs typeface="+mn-cs"/>
              </a:rPr>
              <a:t> chance to </a:t>
            </a:r>
            <a:r>
              <a:rPr lang="en-GB" sz="1200" kern="1200" dirty="0">
                <a:solidFill>
                  <a:schemeClr val="tx1"/>
                </a:solidFill>
                <a:effectLst/>
                <a:latin typeface="+mn-lt"/>
                <a:ea typeface="+mn-ea"/>
                <a:cs typeface="+mn-cs"/>
              </a:rPr>
              <a:t>go to school. Those lucky enough to go sometimes have to walk for hours to get there every day. Many sacrifices are made around the world so children can access an education, we need to help but before that we need to understand the problems children face so we can do our bit</a:t>
            </a:r>
          </a:p>
          <a:p>
            <a:r>
              <a:rPr lang="en-GB" sz="1600" b="1" kern="1200" dirty="0">
                <a:solidFill>
                  <a:schemeClr val="tx1"/>
                </a:solidFill>
                <a:effectLst/>
                <a:latin typeface="+mn-lt"/>
                <a:ea typeface="+mn-ea"/>
                <a:cs typeface="+mn-cs"/>
              </a:rPr>
              <a:t>Education is the single most important thing a child can have to lift themselves and their families out of poverty. </a:t>
            </a:r>
          </a:p>
          <a:p>
            <a:r>
              <a:rPr lang="en-GB" sz="1200" kern="1200" dirty="0">
                <a:solidFill>
                  <a:schemeClr val="tx1"/>
                </a:solidFill>
                <a:effectLst/>
                <a:latin typeface="+mn-lt"/>
                <a:ea typeface="+mn-ea"/>
                <a:cs typeface="+mn-cs"/>
              </a:rPr>
              <a:t>NEXT SLIDE</a:t>
            </a:r>
          </a:p>
          <a:p>
            <a:endParaRPr lang="en-GB" dirty="0"/>
          </a:p>
        </p:txBody>
      </p:sp>
      <p:sp>
        <p:nvSpPr>
          <p:cNvPr id="4" name="Slide Number Placeholder 3"/>
          <p:cNvSpPr>
            <a:spLocks noGrp="1"/>
          </p:cNvSpPr>
          <p:nvPr>
            <p:ph type="sldNum" sz="quarter" idx="10"/>
          </p:nvPr>
        </p:nvSpPr>
        <p:spPr/>
        <p:txBody>
          <a:bodyPr/>
          <a:lstStyle/>
          <a:p>
            <a:fld id="{FF0FE482-9A52-4BD0-A51B-9117CB945F25}" type="slidenum">
              <a:rPr lang="en-GB" smtClean="0"/>
              <a:t>6</a:t>
            </a:fld>
            <a:endParaRPr lang="en-GB"/>
          </a:p>
        </p:txBody>
      </p:sp>
    </p:spTree>
    <p:extLst>
      <p:ext uri="{BB962C8B-B14F-4D97-AF65-F5344CB8AC3E}">
        <p14:creationId xmlns:p14="http://schemas.microsoft.com/office/powerpoint/2010/main" val="4075786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September 2015, 193 world leaders agreed to 17 Global Goals for Sustainable Development. If these Goals are completed, it would mean an end to, among</a:t>
            </a:r>
            <a:r>
              <a:rPr lang="en-GB" sz="1200" kern="1200" baseline="0" dirty="0">
                <a:solidFill>
                  <a:schemeClr val="tx1"/>
                </a:solidFill>
                <a:effectLst/>
                <a:latin typeface="+mn-lt"/>
                <a:ea typeface="+mn-ea"/>
                <a:cs typeface="+mn-cs"/>
              </a:rPr>
              <a:t> other things,</a:t>
            </a:r>
            <a:r>
              <a:rPr lang="en-GB" sz="1200" kern="1200" dirty="0">
                <a:solidFill>
                  <a:schemeClr val="tx1"/>
                </a:solidFill>
                <a:effectLst/>
                <a:latin typeface="+mn-lt"/>
                <a:ea typeface="+mn-ea"/>
                <a:cs typeface="+mn-cs"/>
              </a:rPr>
              <a:t> extreme poverty, inequality and climate change by 2030.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NEXT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0FE482-9A52-4BD0-A51B-9117CB945F25}" type="slidenum">
              <a:rPr lang="en-GB" smtClean="0"/>
              <a:t>7</a:t>
            </a:fld>
            <a:endParaRPr lang="en-GB"/>
          </a:p>
        </p:txBody>
      </p:sp>
    </p:spTree>
    <p:extLst>
      <p:ext uri="{BB962C8B-B14F-4D97-AF65-F5344CB8AC3E}">
        <p14:creationId xmlns:p14="http://schemas.microsoft.com/office/powerpoint/2010/main" val="3476401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CHOOSE ONE OR OTHER</a:t>
            </a:r>
          </a:p>
          <a:p>
            <a:r>
              <a:rPr lang="en-GB" sz="1200" kern="1200" dirty="0">
                <a:solidFill>
                  <a:schemeClr val="tx1"/>
                </a:solidFill>
                <a:effectLst/>
                <a:latin typeface="+mn-lt"/>
                <a:ea typeface="+mn-ea"/>
                <a:cs typeface="+mn-cs"/>
              </a:rPr>
              <a:t>Now you are going to watch a short animated film</a:t>
            </a:r>
            <a:endParaRPr lang="en-GB" sz="1200" b="1" kern="1200" dirty="0">
              <a:solidFill>
                <a:schemeClr val="tx1"/>
              </a:solidFill>
              <a:effectLst/>
              <a:latin typeface="+mn-lt"/>
              <a:ea typeface="+mn-ea"/>
              <a:cs typeface="+mn-cs"/>
            </a:endParaRPr>
          </a:p>
          <a:p>
            <a:pPr marL="228600" indent="-228600">
              <a:buAutoNum type="arabicPeriod"/>
            </a:pPr>
            <a:r>
              <a:rPr lang="en-GB" sz="1200" kern="1200" dirty="0">
                <a:solidFill>
                  <a:schemeClr val="tx1"/>
                </a:solidFill>
                <a:effectLst/>
                <a:latin typeface="+mn-lt"/>
                <a:ea typeface="+mn-ea"/>
                <a:cs typeface="+mn-cs"/>
              </a:rPr>
              <a:t>Global Goals, part of the worlds largest lesson in 2016, introduced by the actress Emma Watson </a:t>
            </a:r>
            <a:r>
              <a:rPr lang="en-GB" sz="1200" b="1" kern="1200" dirty="0">
                <a:solidFill>
                  <a:schemeClr val="tx1"/>
                </a:solidFill>
                <a:effectLst/>
                <a:latin typeface="+mn-lt"/>
                <a:ea typeface="+mn-ea"/>
                <a:cs typeface="+mn-cs"/>
              </a:rPr>
              <a:t>OR</a:t>
            </a:r>
            <a:r>
              <a:rPr lang="en-GB" sz="1200" kern="1200" dirty="0">
                <a:solidFill>
                  <a:schemeClr val="tx1"/>
                </a:solidFill>
                <a:effectLst/>
                <a:latin typeface="+mn-lt"/>
                <a:ea typeface="+mn-ea"/>
                <a:cs typeface="+mn-cs"/>
              </a:rPr>
              <a:t> </a:t>
            </a:r>
          </a:p>
          <a:p>
            <a:pPr marL="228600" indent="-228600">
              <a:buAutoNum type="arabicPeriod"/>
            </a:pPr>
            <a:r>
              <a:rPr lang="en-GB" sz="1200" kern="1200" dirty="0" err="1">
                <a:solidFill>
                  <a:schemeClr val="tx1"/>
                </a:solidFill>
                <a:effectLst/>
                <a:latin typeface="+mn-lt"/>
                <a:ea typeface="+mn-ea"/>
                <a:cs typeface="+mn-cs"/>
              </a:rPr>
              <a:t>Chankra</a:t>
            </a:r>
            <a:r>
              <a:rPr lang="en-GB" sz="1200" kern="1200" dirty="0">
                <a:solidFill>
                  <a:schemeClr val="tx1"/>
                </a:solidFill>
                <a:effectLst/>
                <a:latin typeface="+mn-lt"/>
                <a:ea typeface="+mn-ea"/>
                <a:cs typeface="+mn-cs"/>
              </a:rPr>
              <a:t> the Invincible, a cartoon that explains why children in India still cannot go to school.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ON THE IMAGE to open film in a new window</a:t>
            </a:r>
            <a:r>
              <a:rPr lang="en-GB" sz="1200" b="1" kern="1200" dirty="0">
                <a:solidFill>
                  <a:schemeClr val="tx1"/>
                </a:solidFill>
                <a:effectLst/>
                <a:latin typeface="+mn-lt"/>
                <a:ea typeface="+mn-ea"/>
                <a:cs typeface="+mn-cs"/>
              </a:rPr>
              <a:t>. (This is a link so internet is required)</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0FE482-9A52-4BD0-A51B-9117CB945F25}" type="slidenum">
              <a:rPr lang="en-GB" smtClean="0"/>
              <a:t>8</a:t>
            </a:fld>
            <a:endParaRPr lang="en-GB"/>
          </a:p>
        </p:txBody>
      </p:sp>
    </p:spTree>
    <p:extLst>
      <p:ext uri="{BB962C8B-B14F-4D97-AF65-F5344CB8AC3E}">
        <p14:creationId xmlns:p14="http://schemas.microsoft.com/office/powerpoint/2010/main" val="2320641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Share a Pencil Day is supporting Goal 4 of the Global Goals. Ensuring quality education that is both inclusive and equal, to promote lifelong learning opportunities for everyone.  </a:t>
            </a:r>
          </a:p>
        </p:txBody>
      </p:sp>
      <p:sp>
        <p:nvSpPr>
          <p:cNvPr id="4" name="Slide Number Placeholder 3"/>
          <p:cNvSpPr>
            <a:spLocks noGrp="1"/>
          </p:cNvSpPr>
          <p:nvPr>
            <p:ph type="sldNum" sz="quarter" idx="10"/>
          </p:nvPr>
        </p:nvSpPr>
        <p:spPr/>
        <p:txBody>
          <a:bodyPr/>
          <a:lstStyle/>
          <a:p>
            <a:fld id="{FF0FE482-9A52-4BD0-A51B-9117CB945F25}" type="slidenum">
              <a:rPr lang="en-GB" smtClean="0"/>
              <a:t>9</a:t>
            </a:fld>
            <a:endParaRPr lang="en-GB"/>
          </a:p>
        </p:txBody>
      </p:sp>
    </p:spTree>
    <p:extLst>
      <p:ext uri="{BB962C8B-B14F-4D97-AF65-F5344CB8AC3E}">
        <p14:creationId xmlns:p14="http://schemas.microsoft.com/office/powerpoint/2010/main" val="780047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6B340B9-41D2-4BA0-BD67-089FDD3D5630}" type="datetimeFigureOut">
              <a:rPr lang="en-GB" smtClean="0"/>
              <a:t>06/04/2023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73AF12-FC10-4B33-A10F-2C48AE5F7AC8}" type="slidenum">
              <a:rPr lang="en-GB" smtClean="0"/>
              <a:t>‹#›</a:t>
            </a:fld>
            <a:endParaRPr lang="en-GB"/>
          </a:p>
        </p:txBody>
      </p:sp>
    </p:spTree>
    <p:extLst>
      <p:ext uri="{BB962C8B-B14F-4D97-AF65-F5344CB8AC3E}">
        <p14:creationId xmlns:p14="http://schemas.microsoft.com/office/powerpoint/2010/main" val="1054762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B340B9-41D2-4BA0-BD67-089FDD3D5630}" type="datetimeFigureOut">
              <a:rPr lang="en-GB" smtClean="0"/>
              <a:t>06/04/2023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73AF12-FC10-4B33-A10F-2C48AE5F7AC8}" type="slidenum">
              <a:rPr lang="en-GB" smtClean="0"/>
              <a:t>‹#›</a:t>
            </a:fld>
            <a:endParaRPr lang="en-GB"/>
          </a:p>
        </p:txBody>
      </p:sp>
    </p:spTree>
    <p:extLst>
      <p:ext uri="{BB962C8B-B14F-4D97-AF65-F5344CB8AC3E}">
        <p14:creationId xmlns:p14="http://schemas.microsoft.com/office/powerpoint/2010/main" val="329514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B340B9-41D2-4BA0-BD67-089FDD3D5630}" type="datetimeFigureOut">
              <a:rPr lang="en-GB" smtClean="0"/>
              <a:t>06/04/2023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73AF12-FC10-4B33-A10F-2C48AE5F7AC8}" type="slidenum">
              <a:rPr lang="en-GB" smtClean="0"/>
              <a:t>‹#›</a:t>
            </a:fld>
            <a:endParaRPr lang="en-GB"/>
          </a:p>
        </p:txBody>
      </p:sp>
    </p:spTree>
    <p:extLst>
      <p:ext uri="{BB962C8B-B14F-4D97-AF65-F5344CB8AC3E}">
        <p14:creationId xmlns:p14="http://schemas.microsoft.com/office/powerpoint/2010/main" val="2148159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B340B9-41D2-4BA0-BD67-089FDD3D5630}" type="datetimeFigureOut">
              <a:rPr lang="en-GB" smtClean="0"/>
              <a:t>06/04/2023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73AF12-FC10-4B33-A10F-2C48AE5F7AC8}" type="slidenum">
              <a:rPr lang="en-GB" smtClean="0"/>
              <a:t>‹#›</a:t>
            </a:fld>
            <a:endParaRPr lang="en-GB"/>
          </a:p>
        </p:txBody>
      </p:sp>
    </p:spTree>
    <p:extLst>
      <p:ext uri="{BB962C8B-B14F-4D97-AF65-F5344CB8AC3E}">
        <p14:creationId xmlns:p14="http://schemas.microsoft.com/office/powerpoint/2010/main" val="83956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B340B9-41D2-4BA0-BD67-089FDD3D5630}" type="datetimeFigureOut">
              <a:rPr lang="en-GB" smtClean="0"/>
              <a:t>06/04/2023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73AF12-FC10-4B33-A10F-2C48AE5F7AC8}" type="slidenum">
              <a:rPr lang="en-GB" smtClean="0"/>
              <a:t>‹#›</a:t>
            </a:fld>
            <a:endParaRPr lang="en-GB"/>
          </a:p>
        </p:txBody>
      </p:sp>
    </p:spTree>
    <p:extLst>
      <p:ext uri="{BB962C8B-B14F-4D97-AF65-F5344CB8AC3E}">
        <p14:creationId xmlns:p14="http://schemas.microsoft.com/office/powerpoint/2010/main" val="281723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6B340B9-41D2-4BA0-BD67-089FDD3D5630}" type="datetimeFigureOut">
              <a:rPr lang="en-GB" smtClean="0"/>
              <a:t>06/04/2023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73AF12-FC10-4B33-A10F-2C48AE5F7AC8}" type="slidenum">
              <a:rPr lang="en-GB" smtClean="0"/>
              <a:t>‹#›</a:t>
            </a:fld>
            <a:endParaRPr lang="en-GB"/>
          </a:p>
        </p:txBody>
      </p:sp>
    </p:spTree>
    <p:extLst>
      <p:ext uri="{BB962C8B-B14F-4D97-AF65-F5344CB8AC3E}">
        <p14:creationId xmlns:p14="http://schemas.microsoft.com/office/powerpoint/2010/main" val="283551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6B340B9-41D2-4BA0-BD67-089FDD3D5630}" type="datetimeFigureOut">
              <a:rPr lang="en-GB" smtClean="0"/>
              <a:t>06/04/2023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73AF12-FC10-4B33-A10F-2C48AE5F7AC8}" type="slidenum">
              <a:rPr lang="en-GB" smtClean="0"/>
              <a:t>‹#›</a:t>
            </a:fld>
            <a:endParaRPr lang="en-GB"/>
          </a:p>
        </p:txBody>
      </p:sp>
    </p:spTree>
    <p:extLst>
      <p:ext uri="{BB962C8B-B14F-4D97-AF65-F5344CB8AC3E}">
        <p14:creationId xmlns:p14="http://schemas.microsoft.com/office/powerpoint/2010/main" val="218243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6B340B9-41D2-4BA0-BD67-089FDD3D5630}" type="datetimeFigureOut">
              <a:rPr lang="en-GB" smtClean="0"/>
              <a:t>06/04/2023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73AF12-FC10-4B33-A10F-2C48AE5F7AC8}" type="slidenum">
              <a:rPr lang="en-GB" smtClean="0"/>
              <a:t>‹#›</a:t>
            </a:fld>
            <a:endParaRPr lang="en-GB"/>
          </a:p>
        </p:txBody>
      </p:sp>
    </p:spTree>
    <p:extLst>
      <p:ext uri="{BB962C8B-B14F-4D97-AF65-F5344CB8AC3E}">
        <p14:creationId xmlns:p14="http://schemas.microsoft.com/office/powerpoint/2010/main" val="178803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B340B9-41D2-4BA0-BD67-089FDD3D5630}" type="datetimeFigureOut">
              <a:rPr lang="en-GB" smtClean="0"/>
              <a:t>06/04/2023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73AF12-FC10-4B33-A10F-2C48AE5F7AC8}" type="slidenum">
              <a:rPr lang="en-GB" smtClean="0"/>
              <a:t>‹#›</a:t>
            </a:fld>
            <a:endParaRPr lang="en-GB"/>
          </a:p>
        </p:txBody>
      </p:sp>
    </p:spTree>
    <p:extLst>
      <p:ext uri="{BB962C8B-B14F-4D97-AF65-F5344CB8AC3E}">
        <p14:creationId xmlns:p14="http://schemas.microsoft.com/office/powerpoint/2010/main" val="243335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B340B9-41D2-4BA0-BD67-089FDD3D5630}" type="datetimeFigureOut">
              <a:rPr lang="en-GB" smtClean="0"/>
              <a:t>06/04/2023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73AF12-FC10-4B33-A10F-2C48AE5F7AC8}" type="slidenum">
              <a:rPr lang="en-GB" smtClean="0"/>
              <a:t>‹#›</a:t>
            </a:fld>
            <a:endParaRPr lang="en-GB"/>
          </a:p>
        </p:txBody>
      </p:sp>
    </p:spTree>
    <p:extLst>
      <p:ext uri="{BB962C8B-B14F-4D97-AF65-F5344CB8AC3E}">
        <p14:creationId xmlns:p14="http://schemas.microsoft.com/office/powerpoint/2010/main" val="131073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B340B9-41D2-4BA0-BD67-089FDD3D5630}" type="datetimeFigureOut">
              <a:rPr lang="en-GB" smtClean="0"/>
              <a:t>06/04/2023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73AF12-FC10-4B33-A10F-2C48AE5F7AC8}" type="slidenum">
              <a:rPr lang="en-GB" smtClean="0"/>
              <a:t>‹#›</a:t>
            </a:fld>
            <a:endParaRPr lang="en-GB"/>
          </a:p>
        </p:txBody>
      </p:sp>
    </p:spTree>
    <p:extLst>
      <p:ext uri="{BB962C8B-B14F-4D97-AF65-F5344CB8AC3E}">
        <p14:creationId xmlns:p14="http://schemas.microsoft.com/office/powerpoint/2010/main" val="172071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340B9-41D2-4BA0-BD67-089FDD3D5630}" type="datetimeFigureOut">
              <a:rPr lang="en-GB" smtClean="0"/>
              <a:t>06/04/2023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3AF12-FC10-4B33-A10F-2C48AE5F7AC8}" type="slidenum">
              <a:rPr lang="en-GB" smtClean="0"/>
              <a:t>‹#›</a:t>
            </a:fld>
            <a:endParaRPr lang="en-GB"/>
          </a:p>
        </p:txBody>
      </p:sp>
    </p:spTree>
    <p:extLst>
      <p:ext uri="{BB962C8B-B14F-4D97-AF65-F5344CB8AC3E}">
        <p14:creationId xmlns:p14="http://schemas.microsoft.com/office/powerpoint/2010/main" val="98207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vimeo.com/album/4112678/video/185771598"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s://vimeo.com/178464378"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46267" y="2229713"/>
            <a:ext cx="9538138" cy="2585323"/>
          </a:xfrm>
          <a:prstGeom prst="rect">
            <a:avLst/>
          </a:prstGeom>
          <a:noFill/>
        </p:spPr>
        <p:txBody>
          <a:bodyPr wrap="square" rtlCol="0">
            <a:spAutoFit/>
          </a:bodyPr>
          <a:lstStyle/>
          <a:p>
            <a:r>
              <a:rPr lang="en-GB" sz="3600" dirty="0">
                <a:solidFill>
                  <a:schemeClr val="tx1">
                    <a:lumMod val="50000"/>
                    <a:lumOff val="50000"/>
                  </a:schemeClr>
                </a:solidFill>
              </a:rPr>
              <a:t>Each year </a:t>
            </a:r>
            <a:r>
              <a:rPr lang="en-GB" sz="3600" b="1" dirty="0">
                <a:solidFill>
                  <a:schemeClr val="tx1">
                    <a:lumMod val="50000"/>
                    <a:lumOff val="50000"/>
                  </a:schemeClr>
                </a:solidFill>
              </a:rPr>
              <a:t>VENT for Change</a:t>
            </a:r>
            <a:r>
              <a:rPr lang="en-GB" sz="3600" dirty="0">
                <a:solidFill>
                  <a:schemeClr val="tx1">
                    <a:lumMod val="50000"/>
                    <a:lumOff val="50000"/>
                  </a:schemeClr>
                </a:solidFill>
              </a:rPr>
              <a:t> organise </a:t>
            </a:r>
            <a:r>
              <a:rPr lang="en-GB" sz="3600" b="1" dirty="0">
                <a:solidFill>
                  <a:schemeClr val="tx1">
                    <a:lumMod val="50000"/>
                    <a:lumOff val="50000"/>
                  </a:schemeClr>
                </a:solidFill>
              </a:rPr>
              <a:t>Share a Pencil Day </a:t>
            </a:r>
            <a:r>
              <a:rPr lang="en-GB" sz="3600" dirty="0">
                <a:solidFill>
                  <a:schemeClr val="tx1">
                    <a:lumMod val="50000"/>
                    <a:lumOff val="50000"/>
                  </a:schemeClr>
                </a:solidFill>
              </a:rPr>
              <a:t>to raise awareness of the millions of children around the world who are still unable to access the education they deserve….. </a:t>
            </a:r>
          </a:p>
          <a:p>
            <a:endParaRPr lang="en-GB" dirty="0"/>
          </a:p>
        </p:txBody>
      </p:sp>
      <p:sp>
        <p:nvSpPr>
          <p:cNvPr id="8" name="TextBox 7"/>
          <p:cNvSpPr txBox="1"/>
          <p:nvPr/>
        </p:nvSpPr>
        <p:spPr>
          <a:xfrm>
            <a:off x="5704290" y="5777876"/>
            <a:ext cx="511046" cy="646331"/>
          </a:xfrm>
          <a:prstGeom prst="rect">
            <a:avLst/>
          </a:prstGeom>
          <a:noFill/>
        </p:spPr>
        <p:txBody>
          <a:bodyPr wrap="square" rtlCol="0">
            <a:spAutoFit/>
          </a:bodyPr>
          <a:lstStyle/>
          <a:p>
            <a:r>
              <a:rPr lang="en-GB" sz="2000" dirty="0">
                <a:solidFill>
                  <a:schemeClr val="tx1">
                    <a:lumMod val="50000"/>
                    <a:lumOff val="50000"/>
                  </a:schemeClr>
                </a:solidFill>
              </a:rPr>
              <a:t>1.</a:t>
            </a:r>
            <a:r>
              <a:rPr lang="en-GB" sz="3600" dirty="0">
                <a:solidFill>
                  <a:schemeClr val="tx1">
                    <a:lumMod val="50000"/>
                    <a:lumOff val="50000"/>
                  </a:schemeClr>
                </a:solidFill>
              </a:rPr>
              <a:t> </a:t>
            </a:r>
          </a:p>
        </p:txBody>
      </p:sp>
    </p:spTree>
    <p:extLst>
      <p:ext uri="{BB962C8B-B14F-4D97-AF65-F5344CB8AC3E}">
        <p14:creationId xmlns:p14="http://schemas.microsoft.com/office/powerpoint/2010/main" val="204274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652" r="10459"/>
          <a:stretch/>
        </p:blipFill>
        <p:spPr>
          <a:xfrm>
            <a:off x="1905566" y="709387"/>
            <a:ext cx="8140134" cy="46162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5704290" y="5777876"/>
            <a:ext cx="511046" cy="646331"/>
          </a:xfrm>
          <a:prstGeom prst="rect">
            <a:avLst/>
          </a:prstGeom>
          <a:noFill/>
        </p:spPr>
        <p:txBody>
          <a:bodyPr wrap="square" rtlCol="0">
            <a:spAutoFit/>
          </a:bodyPr>
          <a:lstStyle/>
          <a:p>
            <a:r>
              <a:rPr lang="en-GB" sz="2000" dirty="0">
                <a:solidFill>
                  <a:schemeClr val="tx1">
                    <a:lumMod val="50000"/>
                    <a:lumOff val="50000"/>
                  </a:schemeClr>
                </a:solidFill>
              </a:rPr>
              <a:t>10.</a:t>
            </a:r>
            <a:r>
              <a:rPr lang="en-GB" sz="3600" dirty="0">
                <a:solidFill>
                  <a:schemeClr val="tx1">
                    <a:lumMod val="50000"/>
                    <a:lumOff val="50000"/>
                  </a:schemeClr>
                </a:solidFill>
              </a:rPr>
              <a:t> </a:t>
            </a:r>
          </a:p>
        </p:txBody>
      </p:sp>
    </p:spTree>
    <p:extLst>
      <p:ext uri="{BB962C8B-B14F-4D97-AF65-F5344CB8AC3E}">
        <p14:creationId xmlns:p14="http://schemas.microsoft.com/office/powerpoint/2010/main" val="315997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984" t="4338" r="3197" b="3772"/>
          <a:stretch/>
        </p:blipFill>
        <p:spPr>
          <a:xfrm>
            <a:off x="1985331" y="530624"/>
            <a:ext cx="7933369" cy="48633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p:cNvSpPr txBox="1"/>
          <p:nvPr/>
        </p:nvSpPr>
        <p:spPr>
          <a:xfrm>
            <a:off x="5704290" y="5777876"/>
            <a:ext cx="511046" cy="646331"/>
          </a:xfrm>
          <a:prstGeom prst="rect">
            <a:avLst/>
          </a:prstGeom>
          <a:noFill/>
        </p:spPr>
        <p:txBody>
          <a:bodyPr wrap="square" rtlCol="0">
            <a:spAutoFit/>
          </a:bodyPr>
          <a:lstStyle/>
          <a:p>
            <a:r>
              <a:rPr lang="en-GB" sz="2000" dirty="0">
                <a:solidFill>
                  <a:schemeClr val="tx1">
                    <a:lumMod val="50000"/>
                    <a:lumOff val="50000"/>
                  </a:schemeClr>
                </a:solidFill>
              </a:rPr>
              <a:t>11.</a:t>
            </a:r>
            <a:r>
              <a:rPr lang="en-GB" sz="3600" dirty="0">
                <a:solidFill>
                  <a:schemeClr val="tx1">
                    <a:lumMod val="50000"/>
                    <a:lumOff val="50000"/>
                  </a:schemeClr>
                </a:solidFill>
              </a:rPr>
              <a:t> </a:t>
            </a:r>
          </a:p>
        </p:txBody>
      </p:sp>
    </p:spTree>
    <p:extLst>
      <p:ext uri="{BB962C8B-B14F-4D97-AF65-F5344CB8AC3E}">
        <p14:creationId xmlns:p14="http://schemas.microsoft.com/office/powerpoint/2010/main" val="163275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496" y="551892"/>
            <a:ext cx="7249363" cy="48329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5704290" y="5777876"/>
            <a:ext cx="511046" cy="646331"/>
          </a:xfrm>
          <a:prstGeom prst="rect">
            <a:avLst/>
          </a:prstGeom>
          <a:noFill/>
        </p:spPr>
        <p:txBody>
          <a:bodyPr wrap="square" rtlCol="0">
            <a:spAutoFit/>
          </a:bodyPr>
          <a:lstStyle/>
          <a:p>
            <a:r>
              <a:rPr lang="en-GB" sz="2000" dirty="0">
                <a:solidFill>
                  <a:schemeClr val="tx1">
                    <a:lumMod val="50000"/>
                    <a:lumOff val="50000"/>
                  </a:schemeClr>
                </a:solidFill>
              </a:rPr>
              <a:t>12.</a:t>
            </a:r>
            <a:r>
              <a:rPr lang="en-GB" sz="3600" dirty="0">
                <a:solidFill>
                  <a:schemeClr val="tx1">
                    <a:lumMod val="50000"/>
                    <a:lumOff val="50000"/>
                  </a:schemeClr>
                </a:solidFill>
              </a:rPr>
              <a:t> </a:t>
            </a:r>
          </a:p>
        </p:txBody>
      </p:sp>
    </p:spTree>
    <p:extLst>
      <p:ext uri="{BB962C8B-B14F-4D97-AF65-F5344CB8AC3E}">
        <p14:creationId xmlns:p14="http://schemas.microsoft.com/office/powerpoint/2010/main" val="2755548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272" y="674789"/>
            <a:ext cx="4882242" cy="48261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1046" y="5298403"/>
            <a:ext cx="2122693" cy="202510"/>
          </a:xfrm>
          <a:prstGeom prst="rect">
            <a:avLst/>
          </a:prstGeom>
        </p:spPr>
      </p:pic>
    </p:spTree>
    <p:extLst>
      <p:ext uri="{BB962C8B-B14F-4D97-AF65-F5344CB8AC3E}">
        <p14:creationId xmlns:p14="http://schemas.microsoft.com/office/powerpoint/2010/main" val="226604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developing children walking to school"/>
          <p:cNvPicPr>
            <a:picLocks noChangeAspect="1" noChangeArrowheads="1"/>
          </p:cNvPicPr>
          <p:nvPr/>
        </p:nvPicPr>
        <p:blipFill rotWithShape="1">
          <a:blip r:embed="rId3">
            <a:extLst>
              <a:ext uri="{28A0092B-C50C-407E-A947-70E740481C1C}">
                <a14:useLocalDpi xmlns:a14="http://schemas.microsoft.com/office/drawing/2010/main" val="0"/>
              </a:ext>
            </a:extLst>
          </a:blip>
          <a:srcRect r="12172" b="6514"/>
          <a:stretch/>
        </p:blipFill>
        <p:spPr bwMode="auto">
          <a:xfrm>
            <a:off x="6603999" y="2451760"/>
            <a:ext cx="4965701" cy="2971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8857" t="298" r="11157" b="1"/>
          <a:stretch/>
        </p:blipFill>
        <p:spPr>
          <a:xfrm>
            <a:off x="625902" y="292099"/>
            <a:ext cx="7467044" cy="46191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5704290" y="5777876"/>
            <a:ext cx="511046" cy="646331"/>
          </a:xfrm>
          <a:prstGeom prst="rect">
            <a:avLst/>
          </a:prstGeom>
          <a:noFill/>
        </p:spPr>
        <p:txBody>
          <a:bodyPr wrap="square" rtlCol="0">
            <a:spAutoFit/>
          </a:bodyPr>
          <a:lstStyle/>
          <a:p>
            <a:r>
              <a:rPr lang="en-GB" sz="2000" dirty="0">
                <a:solidFill>
                  <a:schemeClr val="tx1">
                    <a:lumMod val="50000"/>
                    <a:lumOff val="50000"/>
                  </a:schemeClr>
                </a:solidFill>
              </a:rPr>
              <a:t>2.</a:t>
            </a:r>
            <a:r>
              <a:rPr lang="en-GB" sz="3600" dirty="0">
                <a:solidFill>
                  <a:schemeClr val="tx1">
                    <a:lumMod val="50000"/>
                    <a:lumOff val="50000"/>
                  </a:schemeClr>
                </a:solidFill>
              </a:rPr>
              <a:t> </a:t>
            </a:r>
          </a:p>
        </p:txBody>
      </p:sp>
    </p:spTree>
    <p:extLst>
      <p:ext uri="{BB962C8B-B14F-4D97-AF65-F5344CB8AC3E}">
        <p14:creationId xmlns:p14="http://schemas.microsoft.com/office/powerpoint/2010/main" val="2684302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4709" r="15215"/>
          <a:stretch/>
        </p:blipFill>
        <p:spPr>
          <a:xfrm>
            <a:off x="6210300" y="2032000"/>
            <a:ext cx="5129212" cy="35768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6" name="Picture 2" descr="Image result for children nepal school earthqu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0114" y="492492"/>
            <a:ext cx="5409311" cy="303810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8" name="Picture 4" descr="Image result for children working in factories"/>
          <p:cNvPicPr>
            <a:picLocks noChangeAspect="1" noChangeArrowheads="1"/>
          </p:cNvPicPr>
          <p:nvPr/>
        </p:nvPicPr>
        <p:blipFill rotWithShape="1">
          <a:blip r:embed="rId5">
            <a:extLst>
              <a:ext uri="{28A0092B-C50C-407E-A947-70E740481C1C}">
                <a14:useLocalDpi xmlns:a14="http://schemas.microsoft.com/office/drawing/2010/main" val="0"/>
              </a:ext>
            </a:extLst>
          </a:blip>
          <a:srcRect l="17567" t="18970" r="3570" b="-337"/>
          <a:stretch/>
        </p:blipFill>
        <p:spPr bwMode="auto">
          <a:xfrm>
            <a:off x="344677" y="2342413"/>
            <a:ext cx="4279900" cy="29560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p:cNvSpPr txBox="1"/>
          <p:nvPr/>
        </p:nvSpPr>
        <p:spPr>
          <a:xfrm>
            <a:off x="5704290" y="5777876"/>
            <a:ext cx="511046" cy="646331"/>
          </a:xfrm>
          <a:prstGeom prst="rect">
            <a:avLst/>
          </a:prstGeom>
          <a:noFill/>
        </p:spPr>
        <p:txBody>
          <a:bodyPr wrap="square" rtlCol="0">
            <a:spAutoFit/>
          </a:bodyPr>
          <a:lstStyle/>
          <a:p>
            <a:r>
              <a:rPr lang="en-GB" sz="2000" dirty="0">
                <a:solidFill>
                  <a:schemeClr val="tx1">
                    <a:lumMod val="50000"/>
                    <a:lumOff val="50000"/>
                  </a:schemeClr>
                </a:solidFill>
              </a:rPr>
              <a:t>3.</a:t>
            </a:r>
            <a:r>
              <a:rPr lang="en-GB" sz="3600" dirty="0">
                <a:solidFill>
                  <a:schemeClr val="tx1">
                    <a:lumMod val="50000"/>
                    <a:lumOff val="50000"/>
                  </a:schemeClr>
                </a:solidFill>
              </a:rPr>
              <a:t> </a:t>
            </a:r>
          </a:p>
        </p:txBody>
      </p:sp>
    </p:spTree>
    <p:extLst>
      <p:ext uri="{BB962C8B-B14F-4D97-AF65-F5344CB8AC3E}">
        <p14:creationId xmlns:p14="http://schemas.microsoft.com/office/powerpoint/2010/main" val="2437249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0259" y="461648"/>
            <a:ext cx="8052451" cy="49485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5704290" y="5777876"/>
            <a:ext cx="511046" cy="646331"/>
          </a:xfrm>
          <a:prstGeom prst="rect">
            <a:avLst/>
          </a:prstGeom>
          <a:noFill/>
        </p:spPr>
        <p:txBody>
          <a:bodyPr wrap="square" rtlCol="0">
            <a:spAutoFit/>
          </a:bodyPr>
          <a:lstStyle/>
          <a:p>
            <a:r>
              <a:rPr lang="en-GB" sz="2000" dirty="0">
                <a:solidFill>
                  <a:schemeClr val="tx1">
                    <a:lumMod val="50000"/>
                    <a:lumOff val="50000"/>
                  </a:schemeClr>
                </a:solidFill>
              </a:rPr>
              <a:t>4.</a:t>
            </a:r>
            <a:r>
              <a:rPr lang="en-GB" sz="3600" dirty="0">
                <a:solidFill>
                  <a:schemeClr val="tx1">
                    <a:lumMod val="50000"/>
                    <a:lumOff val="50000"/>
                  </a:schemeClr>
                </a:solidFill>
              </a:rPr>
              <a:t> </a:t>
            </a:r>
          </a:p>
        </p:txBody>
      </p:sp>
    </p:spTree>
    <p:extLst>
      <p:ext uri="{BB962C8B-B14F-4D97-AF65-F5344CB8AC3E}">
        <p14:creationId xmlns:p14="http://schemas.microsoft.com/office/powerpoint/2010/main" val="3135123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hildren playing at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749" y="315912"/>
            <a:ext cx="5715000" cy="381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8" name="Picture 4" descr="Image result for children playing spo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126" y="488156"/>
            <a:ext cx="4590845" cy="38555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30" name="Picture 6" descr="Image result for children playing instrum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6971" y="3341625"/>
            <a:ext cx="4892927" cy="32607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5704290" y="5777876"/>
            <a:ext cx="511046" cy="646331"/>
          </a:xfrm>
          <a:prstGeom prst="rect">
            <a:avLst/>
          </a:prstGeom>
          <a:noFill/>
        </p:spPr>
        <p:txBody>
          <a:bodyPr wrap="square" rtlCol="0">
            <a:spAutoFit/>
          </a:bodyPr>
          <a:lstStyle/>
          <a:p>
            <a:r>
              <a:rPr lang="en-GB" sz="2000" dirty="0">
                <a:solidFill>
                  <a:schemeClr val="bg1"/>
                </a:solidFill>
              </a:rPr>
              <a:t>5.</a:t>
            </a:r>
            <a:r>
              <a:rPr lang="en-GB" sz="3600" dirty="0">
                <a:solidFill>
                  <a:schemeClr val="bg1"/>
                </a:solidFill>
              </a:rPr>
              <a:t> </a:t>
            </a:r>
          </a:p>
        </p:txBody>
      </p:sp>
    </p:spTree>
    <p:extLst>
      <p:ext uri="{BB962C8B-B14F-4D97-AF65-F5344CB8AC3E}">
        <p14:creationId xmlns:p14="http://schemas.microsoft.com/office/powerpoint/2010/main" val="2294889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352" r="10317"/>
          <a:stretch/>
        </p:blipFill>
        <p:spPr>
          <a:xfrm>
            <a:off x="1420586" y="528815"/>
            <a:ext cx="9289041" cy="49038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5704290" y="5777876"/>
            <a:ext cx="511046" cy="646331"/>
          </a:xfrm>
          <a:prstGeom prst="rect">
            <a:avLst/>
          </a:prstGeom>
          <a:noFill/>
        </p:spPr>
        <p:txBody>
          <a:bodyPr wrap="square" rtlCol="0">
            <a:spAutoFit/>
          </a:bodyPr>
          <a:lstStyle/>
          <a:p>
            <a:r>
              <a:rPr lang="en-GB" sz="2000" dirty="0">
                <a:solidFill>
                  <a:schemeClr val="tx1">
                    <a:lumMod val="50000"/>
                    <a:lumOff val="50000"/>
                  </a:schemeClr>
                </a:solidFill>
              </a:rPr>
              <a:t>6.</a:t>
            </a:r>
            <a:r>
              <a:rPr lang="en-GB" sz="3600" dirty="0">
                <a:solidFill>
                  <a:schemeClr val="tx1">
                    <a:lumMod val="50000"/>
                    <a:lumOff val="50000"/>
                  </a:schemeClr>
                </a:solidFill>
              </a:rPr>
              <a:t> </a:t>
            </a:r>
          </a:p>
        </p:txBody>
      </p:sp>
    </p:spTree>
    <p:extLst>
      <p:ext uri="{BB962C8B-B14F-4D97-AF65-F5344CB8AC3E}">
        <p14:creationId xmlns:p14="http://schemas.microsoft.com/office/powerpoint/2010/main" val="1745845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067" y="1521533"/>
            <a:ext cx="10418618" cy="37246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5704290" y="5777876"/>
            <a:ext cx="511046" cy="646331"/>
          </a:xfrm>
          <a:prstGeom prst="rect">
            <a:avLst/>
          </a:prstGeom>
          <a:noFill/>
        </p:spPr>
        <p:txBody>
          <a:bodyPr wrap="square" rtlCol="0">
            <a:spAutoFit/>
          </a:bodyPr>
          <a:lstStyle/>
          <a:p>
            <a:r>
              <a:rPr lang="en-GB" sz="2000" dirty="0">
                <a:solidFill>
                  <a:schemeClr val="tx1">
                    <a:lumMod val="50000"/>
                    <a:lumOff val="50000"/>
                  </a:schemeClr>
                </a:solidFill>
              </a:rPr>
              <a:t>7.</a:t>
            </a:r>
            <a:r>
              <a:rPr lang="en-GB" sz="3600" dirty="0">
                <a:solidFill>
                  <a:schemeClr val="tx1">
                    <a:lumMod val="50000"/>
                    <a:lumOff val="50000"/>
                  </a:schemeClr>
                </a:solidFill>
              </a:rPr>
              <a:t> </a:t>
            </a:r>
          </a:p>
        </p:txBody>
      </p:sp>
    </p:spTree>
    <p:extLst>
      <p:ext uri="{BB962C8B-B14F-4D97-AF65-F5344CB8AC3E}">
        <p14:creationId xmlns:p14="http://schemas.microsoft.com/office/powerpoint/2010/main" val="744047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cdn.worldslargestlesson.globalgoals.org/2016/11/Education-thumbnail_NEW-640x960.jpg">
            <a:hlinkClick r:id="rId3"/>
            <a:extLst>
              <a:ext uri="{FF2B5EF4-FFF2-40B4-BE49-F238E27FC236}">
                <a16:creationId xmlns:a16="http://schemas.microsoft.com/office/drawing/2014/main" id="{D74B649A-7B11-4D80-8394-52860871EB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850" y="872011"/>
            <a:ext cx="3134798" cy="47021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TextBox 9"/>
          <p:cNvSpPr txBox="1"/>
          <p:nvPr/>
        </p:nvSpPr>
        <p:spPr>
          <a:xfrm>
            <a:off x="5704290" y="5777876"/>
            <a:ext cx="511046" cy="646331"/>
          </a:xfrm>
          <a:prstGeom prst="rect">
            <a:avLst/>
          </a:prstGeom>
          <a:noFill/>
        </p:spPr>
        <p:txBody>
          <a:bodyPr wrap="square" rtlCol="0">
            <a:spAutoFit/>
          </a:bodyPr>
          <a:lstStyle/>
          <a:p>
            <a:r>
              <a:rPr lang="en-GB" sz="2000" dirty="0">
                <a:solidFill>
                  <a:schemeClr val="tx1">
                    <a:lumMod val="50000"/>
                    <a:lumOff val="50000"/>
                  </a:schemeClr>
                </a:solidFill>
              </a:rPr>
              <a:t>8.</a:t>
            </a:r>
            <a:r>
              <a:rPr lang="en-GB" sz="3600" dirty="0">
                <a:solidFill>
                  <a:schemeClr val="tx1">
                    <a:lumMod val="50000"/>
                    <a:lumOff val="50000"/>
                  </a:schemeClr>
                </a:solidFill>
              </a:rPr>
              <a:t> </a:t>
            </a:r>
          </a:p>
        </p:txBody>
      </p:sp>
      <p:grpSp>
        <p:nvGrpSpPr>
          <p:cNvPr id="3" name="Group 2">
            <a:extLst>
              <a:ext uri="{FF2B5EF4-FFF2-40B4-BE49-F238E27FC236}">
                <a16:creationId xmlns:a16="http://schemas.microsoft.com/office/drawing/2014/main" id="{91D9A2A9-DCFC-E797-B123-DD6A20666919}"/>
              </a:ext>
            </a:extLst>
          </p:cNvPr>
          <p:cNvGrpSpPr/>
          <p:nvPr/>
        </p:nvGrpSpPr>
        <p:grpSpPr>
          <a:xfrm>
            <a:off x="1559895" y="1180848"/>
            <a:ext cx="4111846" cy="3996715"/>
            <a:chOff x="1559895" y="1180848"/>
            <a:chExt cx="4111846" cy="3996715"/>
          </a:xfrm>
        </p:grpSpPr>
        <p:pic>
          <p:nvPicPr>
            <p:cNvPr id="3074" name="Picture 2" descr="http://cdn.worldslargestlesson.globalgoals.org/2016/07/2016-animation-thumbnail-.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9895" y="1180848"/>
              <a:ext cx="4111846" cy="39967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Rounded Corners 1">
              <a:extLst>
                <a:ext uri="{FF2B5EF4-FFF2-40B4-BE49-F238E27FC236}">
                  <a16:creationId xmlns:a16="http://schemas.microsoft.com/office/drawing/2014/main" id="{9098ADA0-620D-7389-53D9-3ACAE51815E6}"/>
                </a:ext>
              </a:extLst>
            </p:cNvPr>
            <p:cNvSpPr/>
            <p:nvPr/>
          </p:nvSpPr>
          <p:spPr>
            <a:xfrm>
              <a:off x="2198914" y="3744686"/>
              <a:ext cx="3091543" cy="1328057"/>
            </a:xfrm>
            <a:prstGeom prst="roundRect">
              <a:avLst/>
            </a:prstGeom>
            <a:solidFill>
              <a:srgbClr val="3A4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51455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pe.co.uk/wp-content/uploads/2017/01/Malala-Goal-4.jpg"/>
          <p:cNvPicPr>
            <a:picLocks noChangeAspect="1" noChangeArrowheads="1"/>
          </p:cNvPicPr>
          <p:nvPr/>
        </p:nvPicPr>
        <p:blipFill rotWithShape="1">
          <a:blip r:embed="rId3">
            <a:extLst>
              <a:ext uri="{28A0092B-C50C-407E-A947-70E740481C1C}">
                <a14:useLocalDpi xmlns:a14="http://schemas.microsoft.com/office/drawing/2010/main" val="0"/>
              </a:ext>
            </a:extLst>
          </a:blip>
          <a:srcRect t="7686" b="9789"/>
          <a:stretch/>
        </p:blipFill>
        <p:spPr bwMode="auto">
          <a:xfrm>
            <a:off x="4942624" y="751113"/>
            <a:ext cx="4327071" cy="51108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684618" y="805178"/>
            <a:ext cx="4016828" cy="4801314"/>
          </a:xfrm>
          <a:prstGeom prst="rect">
            <a:avLst/>
          </a:prstGeom>
          <a:noFill/>
        </p:spPr>
        <p:txBody>
          <a:bodyPr wrap="square" rtlCol="0">
            <a:spAutoFit/>
          </a:bodyPr>
          <a:lstStyle/>
          <a:p>
            <a:r>
              <a:rPr lang="en-GB" sz="3600" b="1" dirty="0">
                <a:solidFill>
                  <a:schemeClr val="tx1">
                    <a:lumMod val="50000"/>
                    <a:lumOff val="50000"/>
                  </a:schemeClr>
                </a:solidFill>
              </a:rPr>
              <a:t>Goal 4</a:t>
            </a:r>
            <a:r>
              <a:rPr lang="en-GB" sz="3600" dirty="0">
                <a:solidFill>
                  <a:schemeClr val="tx1">
                    <a:lumMod val="50000"/>
                    <a:lumOff val="50000"/>
                  </a:schemeClr>
                </a:solidFill>
              </a:rPr>
              <a:t>. Ensuring quality education that is both inclusive and equal, to promote lifelong learning opportunities for everyone.  </a:t>
            </a:r>
          </a:p>
          <a:p>
            <a:endParaRPr lang="en-GB" dirty="0"/>
          </a:p>
        </p:txBody>
      </p:sp>
      <p:sp>
        <p:nvSpPr>
          <p:cNvPr id="9" name="TextBox 8"/>
          <p:cNvSpPr txBox="1"/>
          <p:nvPr/>
        </p:nvSpPr>
        <p:spPr>
          <a:xfrm>
            <a:off x="5704290" y="5777876"/>
            <a:ext cx="511046" cy="646331"/>
          </a:xfrm>
          <a:prstGeom prst="rect">
            <a:avLst/>
          </a:prstGeom>
          <a:noFill/>
        </p:spPr>
        <p:txBody>
          <a:bodyPr wrap="square" rtlCol="0">
            <a:spAutoFit/>
          </a:bodyPr>
          <a:lstStyle/>
          <a:p>
            <a:r>
              <a:rPr lang="en-GB" sz="2000" dirty="0">
                <a:solidFill>
                  <a:schemeClr val="tx1">
                    <a:lumMod val="50000"/>
                    <a:lumOff val="50000"/>
                  </a:schemeClr>
                </a:solidFill>
              </a:rPr>
              <a:t>9.</a:t>
            </a:r>
            <a:r>
              <a:rPr lang="en-GB" sz="3600" dirty="0">
                <a:solidFill>
                  <a:schemeClr val="tx1">
                    <a:lumMod val="50000"/>
                    <a:lumOff val="50000"/>
                  </a:schemeClr>
                </a:solidFill>
              </a:rPr>
              <a:t> </a:t>
            </a:r>
          </a:p>
        </p:txBody>
      </p:sp>
    </p:spTree>
    <p:extLst>
      <p:ext uri="{BB962C8B-B14F-4D97-AF65-F5344CB8AC3E}">
        <p14:creationId xmlns:p14="http://schemas.microsoft.com/office/powerpoint/2010/main" val="2539003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5601</TotalTime>
  <Words>932</Words>
  <Application>Microsoft Office PowerPoint</Application>
  <PresentationFormat>Widescreen</PresentationFormat>
  <Paragraphs>62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 Lewis</dc:creator>
  <cp:lastModifiedBy>Evan Lewis</cp:lastModifiedBy>
  <cp:revision>34</cp:revision>
  <cp:lastPrinted>2017-10-19T09:33:35Z</cp:lastPrinted>
  <dcterms:created xsi:type="dcterms:W3CDTF">2017-04-18T10:15:50Z</dcterms:created>
  <dcterms:modified xsi:type="dcterms:W3CDTF">2023-04-06T11:20:47Z</dcterms:modified>
</cp:coreProperties>
</file>