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handoutMasterIdLst>
    <p:handoutMasterId r:id="rId16"/>
  </p:handoutMasterIdLst>
  <p:sldIdLst>
    <p:sldId id="256" r:id="rId2"/>
    <p:sldId id="257" r:id="rId3"/>
    <p:sldId id="274" r:id="rId4"/>
    <p:sldId id="272" r:id="rId5"/>
    <p:sldId id="258" r:id="rId6"/>
    <p:sldId id="259" r:id="rId7"/>
    <p:sldId id="261" r:id="rId8"/>
    <p:sldId id="260" r:id="rId9"/>
    <p:sldId id="265" r:id="rId10"/>
    <p:sldId id="262" r:id="rId11"/>
    <p:sldId id="266" r:id="rId12"/>
    <p:sldId id="268" r:id="rId13"/>
    <p:sldId id="269" r:id="rId14"/>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20" d="100"/>
          <a:sy n="120" d="100"/>
        </p:scale>
        <p:origin x="1344"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AE291F7-3EA8-44A7-A48C-45B639EDD1AF}" type="datetimeFigureOut">
              <a:rPr lang="en-GB" smtClean="0"/>
              <a:t>07/03/2022</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EE6EC56-5986-4CE1-8DEE-38CA619CAAFD}" type="slidenum">
              <a:rPr lang="en-GB" smtClean="0"/>
              <a:t>‹#›</a:t>
            </a:fld>
            <a:endParaRPr lang="en-GB"/>
          </a:p>
        </p:txBody>
      </p:sp>
    </p:spTree>
    <p:extLst>
      <p:ext uri="{BB962C8B-B14F-4D97-AF65-F5344CB8AC3E}">
        <p14:creationId xmlns:p14="http://schemas.microsoft.com/office/powerpoint/2010/main" val="38228289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6CBB0452-9B2A-42D2-A43A-2ED5F3477EAE}" type="datetimeFigureOut">
              <a:rPr lang="en-GB" smtClean="0"/>
              <a:t>07/03/2022</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C782D0D-E0D4-49F4-9A0F-07F3499FA0BD}" type="slidenum">
              <a:rPr lang="en-GB" smtClean="0"/>
              <a:t>‹#›</a:t>
            </a:fld>
            <a:endParaRPr lang="en-GB"/>
          </a:p>
        </p:txBody>
      </p:sp>
    </p:spTree>
    <p:extLst>
      <p:ext uri="{BB962C8B-B14F-4D97-AF65-F5344CB8AC3E}">
        <p14:creationId xmlns:p14="http://schemas.microsoft.com/office/powerpoint/2010/main" val="8384634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1</a:t>
            </a:fld>
            <a:endParaRPr lang="en-GB"/>
          </a:p>
        </p:txBody>
      </p:sp>
    </p:spTree>
    <p:extLst>
      <p:ext uri="{BB962C8B-B14F-4D97-AF65-F5344CB8AC3E}">
        <p14:creationId xmlns:p14="http://schemas.microsoft.com/office/powerpoint/2010/main" val="53888862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11</a:t>
            </a:fld>
            <a:endParaRPr lang="en-GB"/>
          </a:p>
        </p:txBody>
      </p:sp>
    </p:spTree>
    <p:extLst>
      <p:ext uri="{BB962C8B-B14F-4D97-AF65-F5344CB8AC3E}">
        <p14:creationId xmlns:p14="http://schemas.microsoft.com/office/powerpoint/2010/main" val="2827679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12</a:t>
            </a:fld>
            <a:endParaRPr lang="en-GB"/>
          </a:p>
        </p:txBody>
      </p:sp>
    </p:spTree>
    <p:extLst>
      <p:ext uri="{BB962C8B-B14F-4D97-AF65-F5344CB8AC3E}">
        <p14:creationId xmlns:p14="http://schemas.microsoft.com/office/powerpoint/2010/main" val="30794033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13</a:t>
            </a:fld>
            <a:endParaRPr lang="en-GB"/>
          </a:p>
        </p:txBody>
      </p:sp>
    </p:spTree>
    <p:extLst>
      <p:ext uri="{BB962C8B-B14F-4D97-AF65-F5344CB8AC3E}">
        <p14:creationId xmlns:p14="http://schemas.microsoft.com/office/powerpoint/2010/main" val="4520886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2</a:t>
            </a:fld>
            <a:endParaRPr lang="en-GB"/>
          </a:p>
        </p:txBody>
      </p:sp>
    </p:spTree>
    <p:extLst>
      <p:ext uri="{BB962C8B-B14F-4D97-AF65-F5344CB8AC3E}">
        <p14:creationId xmlns:p14="http://schemas.microsoft.com/office/powerpoint/2010/main" val="14331772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4</a:t>
            </a:fld>
            <a:endParaRPr lang="en-GB"/>
          </a:p>
        </p:txBody>
      </p:sp>
    </p:spTree>
    <p:extLst>
      <p:ext uri="{BB962C8B-B14F-4D97-AF65-F5344CB8AC3E}">
        <p14:creationId xmlns:p14="http://schemas.microsoft.com/office/powerpoint/2010/main" val="42662974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5</a:t>
            </a:fld>
            <a:endParaRPr lang="en-GB"/>
          </a:p>
        </p:txBody>
      </p:sp>
    </p:spTree>
    <p:extLst>
      <p:ext uri="{BB962C8B-B14F-4D97-AF65-F5344CB8AC3E}">
        <p14:creationId xmlns:p14="http://schemas.microsoft.com/office/powerpoint/2010/main" val="3448040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6</a:t>
            </a:fld>
            <a:endParaRPr lang="en-GB"/>
          </a:p>
        </p:txBody>
      </p:sp>
    </p:spTree>
    <p:extLst>
      <p:ext uri="{BB962C8B-B14F-4D97-AF65-F5344CB8AC3E}">
        <p14:creationId xmlns:p14="http://schemas.microsoft.com/office/powerpoint/2010/main" val="4006152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7</a:t>
            </a:fld>
            <a:endParaRPr lang="en-GB"/>
          </a:p>
        </p:txBody>
      </p:sp>
    </p:spTree>
    <p:extLst>
      <p:ext uri="{BB962C8B-B14F-4D97-AF65-F5344CB8AC3E}">
        <p14:creationId xmlns:p14="http://schemas.microsoft.com/office/powerpoint/2010/main" val="10861600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8</a:t>
            </a:fld>
            <a:endParaRPr lang="en-GB"/>
          </a:p>
        </p:txBody>
      </p:sp>
    </p:spTree>
    <p:extLst>
      <p:ext uri="{BB962C8B-B14F-4D97-AF65-F5344CB8AC3E}">
        <p14:creationId xmlns:p14="http://schemas.microsoft.com/office/powerpoint/2010/main" val="220430241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6C782D0D-E0D4-49F4-9A0F-07F3499FA0BD}" type="slidenum">
              <a:rPr lang="en-GB" smtClean="0"/>
              <a:t>9</a:t>
            </a:fld>
            <a:endParaRPr lang="en-GB"/>
          </a:p>
        </p:txBody>
      </p:sp>
    </p:spTree>
    <p:extLst>
      <p:ext uri="{BB962C8B-B14F-4D97-AF65-F5344CB8AC3E}">
        <p14:creationId xmlns:p14="http://schemas.microsoft.com/office/powerpoint/2010/main" val="2630575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C782D0D-E0D4-49F4-9A0F-07F3499FA0BD}" type="slidenum">
              <a:rPr lang="en-GB" smtClean="0"/>
              <a:t>10</a:t>
            </a:fld>
            <a:endParaRPr lang="en-GB"/>
          </a:p>
        </p:txBody>
      </p:sp>
    </p:spTree>
    <p:extLst>
      <p:ext uri="{BB962C8B-B14F-4D97-AF65-F5344CB8AC3E}">
        <p14:creationId xmlns:p14="http://schemas.microsoft.com/office/powerpoint/2010/main" val="13333471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210565332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19858074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203581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154508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29407388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42099768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3943663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33317803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1125135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14310453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8C3867E-774A-4CA2-9751-CA95751A7222}" type="datetimeFigureOut">
              <a:rPr lang="en-GB" smtClean="0"/>
              <a:t>07/03/2022</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94980C39-3A72-4239-8524-546EB55E9A41}" type="slidenum">
              <a:rPr lang="en-GB" smtClean="0"/>
              <a:t>‹#›</a:t>
            </a:fld>
            <a:endParaRPr lang="en-GB" dirty="0"/>
          </a:p>
        </p:txBody>
      </p:sp>
    </p:spTree>
    <p:extLst>
      <p:ext uri="{BB962C8B-B14F-4D97-AF65-F5344CB8AC3E}">
        <p14:creationId xmlns:p14="http://schemas.microsoft.com/office/powerpoint/2010/main" val="29095196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C3867E-774A-4CA2-9751-CA95751A7222}" type="datetimeFigureOut">
              <a:rPr lang="en-GB" smtClean="0"/>
              <a:t>07/03/2022</a:t>
            </a:fld>
            <a:endParaRPr lang="en-GB"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980C39-3A72-4239-8524-546EB55E9A41}" type="slidenum">
              <a:rPr lang="en-GB" smtClean="0"/>
              <a:t>‹#›</a:t>
            </a:fld>
            <a:endParaRPr lang="en-GB" dirty="0"/>
          </a:p>
        </p:txBody>
      </p:sp>
    </p:spTree>
    <p:extLst>
      <p:ext uri="{BB962C8B-B14F-4D97-AF65-F5344CB8AC3E}">
        <p14:creationId xmlns:p14="http://schemas.microsoft.com/office/powerpoint/2010/main" val="38948913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hyperlink" Target="http://www.hope.co.uk/wp-content/uploads/2017/03/I-love-school-because.pdf" TargetMode="External"/><Relationship Id="rId2" Type="http://schemas.openxmlformats.org/officeDocument/2006/relationships/notesSlide" Target="../notesSlides/notesSlide11.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hyperlink" Target="https://www.ventforchange.co.uk/educational-projects/" TargetMode="External"/><Relationship Id="rId2" Type="http://schemas.openxmlformats.org/officeDocument/2006/relationships/notesSlide" Target="../notesSlides/notesSlide12.xml"/><Relationship Id="rId1" Type="http://schemas.openxmlformats.org/officeDocument/2006/relationships/slideLayout" Target="../slideLayouts/slideLayout6.xml"/><Relationship Id="rId5" Type="http://schemas.openxmlformats.org/officeDocument/2006/relationships/image" Target="../media/image13.png"/><Relationship Id="rId4" Type="http://schemas.openxmlformats.org/officeDocument/2006/relationships/hyperlink" Target="https://www.hope.co.uk/the-bright-future-campaign/"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slide" Target="slide3.xml"/><Relationship Id="rId7" Type="http://schemas.openxmlformats.org/officeDocument/2006/relationships/hyperlink" Target="https://vimeo.com/album/4112678/video/185771598"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hyperlink" Target="https://vimeo.com/178464378"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youtu.be/Mdm49_rUMgo"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hyperlink" Target="http://www.un.org/sustainabledevelopment/education/"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s://www.hope.co.uk/wp-content/uploads/2017/05/Sharing-Task-and-Case-Studies.pdf"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38681"/>
            <a:ext cx="7772400" cy="1470025"/>
          </a:xfrm>
        </p:spPr>
        <p:txBody>
          <a:bodyPr/>
          <a:lstStyle/>
          <a:p>
            <a:r>
              <a:rPr lang="en-GB" dirty="0">
                <a:solidFill>
                  <a:schemeClr val="tx1">
                    <a:lumMod val="50000"/>
                    <a:lumOff val="50000"/>
                  </a:schemeClr>
                </a:solidFill>
              </a:rPr>
              <a:t>Why are so many children still not in school?</a:t>
            </a:r>
          </a:p>
        </p:txBody>
      </p:sp>
      <p:sp>
        <p:nvSpPr>
          <p:cNvPr id="3" name="Subtitle 2"/>
          <p:cNvSpPr>
            <a:spLocks noGrp="1"/>
          </p:cNvSpPr>
          <p:nvPr>
            <p:ph type="subTitle" idx="1"/>
          </p:nvPr>
        </p:nvSpPr>
        <p:spPr>
          <a:xfrm>
            <a:off x="4177680" y="3884306"/>
            <a:ext cx="4280520" cy="2497021"/>
          </a:xfrm>
        </p:spPr>
        <p:txBody>
          <a:bodyPr>
            <a:normAutofit fontScale="92500" lnSpcReduction="20000"/>
          </a:bodyPr>
          <a:lstStyle/>
          <a:p>
            <a:r>
              <a:rPr lang="en-GB" dirty="0"/>
              <a:t>On ‘Share a Pencil Day’, we look at how important an education is and why so many children around the world are not able to attend school</a:t>
            </a:r>
          </a:p>
        </p:txBody>
      </p:sp>
      <p:pic>
        <p:nvPicPr>
          <p:cNvPr id="4" name="Picture 3"/>
          <p:cNvPicPr>
            <a:picLocks noChangeAspect="1"/>
          </p:cNvPicPr>
          <p:nvPr/>
        </p:nvPicPr>
        <p:blipFill rotWithShape="1">
          <a:blip r:embed="rId3"/>
          <a:srcRect l="16926" t="13601" r="18500" b="10801"/>
          <a:stretch/>
        </p:blipFill>
        <p:spPr>
          <a:xfrm>
            <a:off x="5868144" y="188640"/>
            <a:ext cx="3168352" cy="2086476"/>
          </a:xfrm>
          <a:prstGeom prst="rect">
            <a:avLst/>
          </a:prstGeom>
        </p:spPr>
      </p:pic>
      <p:pic>
        <p:nvPicPr>
          <p:cNvPr id="5" name="Picture 4"/>
          <p:cNvPicPr>
            <a:picLocks noChangeAspect="1"/>
          </p:cNvPicPr>
          <p:nvPr/>
        </p:nvPicPr>
        <p:blipFill rotWithShape="1">
          <a:blip r:embed="rId4"/>
          <a:srcRect l="16926" t="13601" r="18500" b="9400"/>
          <a:stretch/>
        </p:blipFill>
        <p:spPr>
          <a:xfrm>
            <a:off x="467544" y="4118557"/>
            <a:ext cx="3024336" cy="2028518"/>
          </a:xfrm>
          <a:prstGeom prst="rect">
            <a:avLst/>
          </a:prstGeom>
        </p:spPr>
      </p:pic>
      <p:sp>
        <p:nvSpPr>
          <p:cNvPr id="7" name="Rectangle 6">
            <a:extLst>
              <a:ext uri="{FF2B5EF4-FFF2-40B4-BE49-F238E27FC236}">
                <a16:creationId xmlns:a16="http://schemas.microsoft.com/office/drawing/2014/main" id="{64FD71FA-D8ED-4744-BB83-4351A3908C2F}"/>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1.</a:t>
            </a:r>
            <a:endParaRPr lang="en-GB" dirty="0"/>
          </a:p>
        </p:txBody>
      </p:sp>
      <p:pic>
        <p:nvPicPr>
          <p:cNvPr id="12" name="Graphic 11">
            <a:extLst>
              <a:ext uri="{FF2B5EF4-FFF2-40B4-BE49-F238E27FC236}">
                <a16:creationId xmlns:a16="http://schemas.microsoft.com/office/drawing/2014/main" id="{78E83CBE-56EB-406B-B2CD-DB6733C652D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1520" y="180198"/>
            <a:ext cx="2162175" cy="2066925"/>
          </a:xfrm>
          <a:prstGeom prst="rect">
            <a:avLst/>
          </a:prstGeom>
        </p:spPr>
      </p:pic>
    </p:spTree>
    <p:extLst>
      <p:ext uri="{BB962C8B-B14F-4D97-AF65-F5344CB8AC3E}">
        <p14:creationId xmlns:p14="http://schemas.microsoft.com/office/powerpoint/2010/main" val="1949228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5536" y="188640"/>
            <a:ext cx="7704856" cy="1200329"/>
          </a:xfrm>
          <a:prstGeom prst="rect">
            <a:avLst/>
          </a:prstGeom>
          <a:noFill/>
        </p:spPr>
        <p:txBody>
          <a:bodyPr wrap="square" rtlCol="0">
            <a:spAutoFit/>
          </a:bodyPr>
          <a:lstStyle/>
          <a:p>
            <a:r>
              <a:rPr lang="en-GB" dirty="0">
                <a:solidFill>
                  <a:srgbClr val="0070C0"/>
                </a:solidFill>
              </a:rPr>
              <a:t>CHALLENGE</a:t>
            </a:r>
            <a:r>
              <a:rPr lang="en-GB" dirty="0"/>
              <a:t>: After reading the 4 case studies think of how difficult it is to learn and do your work, when you don’t even have the simplest of tools…. </a:t>
            </a:r>
            <a:r>
              <a:rPr lang="en-GB" dirty="0">
                <a:solidFill>
                  <a:srgbClr val="FF0000"/>
                </a:solidFill>
              </a:rPr>
              <a:t>YOU WILL COMPLETE THIS TASK IN PAIRS SHARING ONE PENCIL BETWEEN TWO PUPILS</a:t>
            </a:r>
            <a:r>
              <a:rPr lang="en-GB" dirty="0"/>
              <a:t>.  How does this affect how you learn?</a:t>
            </a:r>
          </a:p>
        </p:txBody>
      </p:sp>
      <p:graphicFrame>
        <p:nvGraphicFramePr>
          <p:cNvPr id="3" name="Table 2"/>
          <p:cNvGraphicFramePr>
            <a:graphicFrameLocks noGrp="1"/>
          </p:cNvGraphicFramePr>
          <p:nvPr>
            <p:extLst>
              <p:ext uri="{D42A27DB-BD31-4B8C-83A1-F6EECF244321}">
                <p14:modId xmlns:p14="http://schemas.microsoft.com/office/powerpoint/2010/main" val="2046024503"/>
              </p:ext>
            </p:extLst>
          </p:nvPr>
        </p:nvGraphicFramePr>
        <p:xfrm>
          <a:off x="467544" y="1388969"/>
          <a:ext cx="8028891" cy="5303520"/>
        </p:xfrm>
        <a:graphic>
          <a:graphicData uri="http://schemas.openxmlformats.org/drawingml/2006/table">
            <a:tbl>
              <a:tblPr firstRow="1" bandRow="1">
                <a:tableStyleId>{5C22544A-7EE6-4342-B048-85BDC9FD1C3A}</a:tableStyleId>
              </a:tblPr>
              <a:tblGrid>
                <a:gridCol w="1967866">
                  <a:extLst>
                    <a:ext uri="{9D8B030D-6E8A-4147-A177-3AD203B41FA5}">
                      <a16:colId xmlns:a16="http://schemas.microsoft.com/office/drawing/2014/main" val="20000"/>
                    </a:ext>
                  </a:extLst>
                </a:gridCol>
                <a:gridCol w="1453140">
                  <a:extLst>
                    <a:ext uri="{9D8B030D-6E8A-4147-A177-3AD203B41FA5}">
                      <a16:colId xmlns:a16="http://schemas.microsoft.com/office/drawing/2014/main" val="20001"/>
                    </a:ext>
                  </a:extLst>
                </a:gridCol>
                <a:gridCol w="1535962">
                  <a:extLst>
                    <a:ext uri="{9D8B030D-6E8A-4147-A177-3AD203B41FA5}">
                      <a16:colId xmlns:a16="http://schemas.microsoft.com/office/drawing/2014/main" val="20002"/>
                    </a:ext>
                  </a:extLst>
                </a:gridCol>
                <a:gridCol w="1466145">
                  <a:extLst>
                    <a:ext uri="{9D8B030D-6E8A-4147-A177-3AD203B41FA5}">
                      <a16:colId xmlns:a16="http://schemas.microsoft.com/office/drawing/2014/main" val="20003"/>
                    </a:ext>
                  </a:extLst>
                </a:gridCol>
                <a:gridCol w="1605778">
                  <a:extLst>
                    <a:ext uri="{9D8B030D-6E8A-4147-A177-3AD203B41FA5}">
                      <a16:colId xmlns:a16="http://schemas.microsoft.com/office/drawing/2014/main" val="20004"/>
                    </a:ext>
                  </a:extLst>
                </a:gridCol>
              </a:tblGrid>
              <a:tr h="228295">
                <a:tc>
                  <a:txBody>
                    <a:bodyPr/>
                    <a:lstStyle/>
                    <a:p>
                      <a:endParaRPr lang="en-GB" dirty="0"/>
                    </a:p>
                  </a:txBody>
                  <a:tcPr/>
                </a:tc>
                <a:tc>
                  <a:txBody>
                    <a:bodyPr/>
                    <a:lstStyle/>
                    <a:p>
                      <a:pPr algn="ctr"/>
                      <a:r>
                        <a:rPr lang="en-GB" b="1" dirty="0"/>
                        <a:t>Child 1</a:t>
                      </a:r>
                    </a:p>
                  </a:txBody>
                  <a:tcPr/>
                </a:tc>
                <a:tc>
                  <a:txBody>
                    <a:bodyPr/>
                    <a:lstStyle/>
                    <a:p>
                      <a:pPr algn="ctr"/>
                      <a:r>
                        <a:rPr lang="en-GB" b="1" dirty="0"/>
                        <a:t>Child 2</a:t>
                      </a:r>
                    </a:p>
                  </a:txBody>
                  <a:tcPr/>
                </a:tc>
                <a:tc>
                  <a:txBody>
                    <a:bodyPr/>
                    <a:lstStyle/>
                    <a:p>
                      <a:pPr algn="ctr"/>
                      <a:r>
                        <a:rPr lang="en-GB" b="1" dirty="0"/>
                        <a:t>Child 3</a:t>
                      </a:r>
                    </a:p>
                  </a:txBody>
                  <a:tcPr/>
                </a:tc>
                <a:tc>
                  <a:txBody>
                    <a:bodyPr/>
                    <a:lstStyle/>
                    <a:p>
                      <a:pPr algn="ctr"/>
                      <a:r>
                        <a:rPr lang="en-GB" b="1" dirty="0"/>
                        <a:t>Child 4</a:t>
                      </a:r>
                    </a:p>
                  </a:txBody>
                  <a:tcPr/>
                </a:tc>
                <a:extLst>
                  <a:ext uri="{0D108BD9-81ED-4DB2-BD59-A6C34878D82A}">
                    <a16:rowId xmlns:a16="http://schemas.microsoft.com/office/drawing/2014/main" val="10000"/>
                  </a:ext>
                </a:extLst>
              </a:tr>
              <a:tr h="228295">
                <a:tc>
                  <a:txBody>
                    <a:bodyPr/>
                    <a:lstStyle/>
                    <a:p>
                      <a:r>
                        <a:rPr lang="en-GB" dirty="0"/>
                        <a:t>Who?</a:t>
                      </a:r>
                    </a:p>
                  </a:txBody>
                  <a:tcPr/>
                </a:tc>
                <a:tc>
                  <a:txBody>
                    <a:bodyPr/>
                    <a:lstStyle/>
                    <a:p>
                      <a:endParaRPr lang="en-GB" dirty="0"/>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1"/>
                  </a:ext>
                </a:extLst>
              </a:tr>
              <a:tr h="228295">
                <a:tc>
                  <a:txBody>
                    <a:bodyPr/>
                    <a:lstStyle/>
                    <a:p>
                      <a:r>
                        <a:rPr lang="en-GB" dirty="0"/>
                        <a:t>Where?</a:t>
                      </a:r>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2"/>
                  </a:ext>
                </a:extLst>
              </a:tr>
              <a:tr h="913180">
                <a:tc>
                  <a:txBody>
                    <a:bodyPr/>
                    <a:lstStyle/>
                    <a:p>
                      <a:r>
                        <a:rPr lang="en-GB" dirty="0"/>
                        <a:t>What has happened</a:t>
                      </a:r>
                      <a:r>
                        <a:rPr lang="en-GB" baseline="0" dirty="0"/>
                        <a:t> to prevent them  attending school?</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3"/>
                  </a:ext>
                </a:extLst>
              </a:tr>
              <a:tr h="399516">
                <a:tc>
                  <a:txBody>
                    <a:bodyPr/>
                    <a:lstStyle/>
                    <a:p>
                      <a:r>
                        <a:rPr lang="en-GB" dirty="0"/>
                        <a:t>Why has</a:t>
                      </a:r>
                      <a:r>
                        <a:rPr lang="en-GB" baseline="0" dirty="0"/>
                        <a:t> this happened?</a:t>
                      </a:r>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10004"/>
                  </a:ext>
                </a:extLst>
              </a:tr>
              <a:tr h="741959">
                <a:tc>
                  <a:txBody>
                    <a:bodyPr/>
                    <a:lstStyle/>
                    <a:p>
                      <a:r>
                        <a:rPr lang="en-GB" dirty="0"/>
                        <a:t>So</a:t>
                      </a:r>
                      <a:r>
                        <a:rPr lang="en-GB" baseline="0" dirty="0"/>
                        <a:t> What? What impact will this have on their lives?</a:t>
                      </a:r>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a:p>
                  </a:txBody>
                  <a:tcPr/>
                </a:tc>
                <a:extLst>
                  <a:ext uri="{0D108BD9-81ED-4DB2-BD59-A6C34878D82A}">
                    <a16:rowId xmlns:a16="http://schemas.microsoft.com/office/drawing/2014/main" val="10005"/>
                  </a:ext>
                </a:extLst>
              </a:tr>
              <a:tr h="741959">
                <a:tc>
                  <a:txBody>
                    <a:bodyPr/>
                    <a:lstStyle/>
                    <a:p>
                      <a:r>
                        <a:rPr lang="en-GB" dirty="0"/>
                        <a:t>How can the international community change this</a:t>
                      </a:r>
                      <a:r>
                        <a:rPr lang="en-GB" baseline="0" dirty="0"/>
                        <a:t> ?</a:t>
                      </a:r>
                      <a:endParaRPr lang="en-GB" dirty="0"/>
                    </a:p>
                  </a:txBody>
                  <a:tcPr/>
                </a:tc>
                <a:tc>
                  <a:txBody>
                    <a:bodyPr/>
                    <a:lstStyle/>
                    <a:p>
                      <a:endParaRPr lang="en-GB" dirty="0"/>
                    </a:p>
                  </a:txBody>
                  <a:tcPr/>
                </a:tc>
                <a:tc>
                  <a:txBody>
                    <a:bodyPr/>
                    <a:lstStyle/>
                    <a:p>
                      <a:endParaRPr lang="en-GB"/>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4151685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loud Callout 1"/>
          <p:cNvSpPr/>
          <p:nvPr/>
        </p:nvSpPr>
        <p:spPr>
          <a:xfrm>
            <a:off x="1797899" y="980728"/>
            <a:ext cx="5256584" cy="3528392"/>
          </a:xfrm>
          <a:prstGeom prst="cloudCallou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Rectangle 1"/>
          <p:cNvSpPr/>
          <p:nvPr/>
        </p:nvSpPr>
        <p:spPr>
          <a:xfrm>
            <a:off x="2339752" y="1916832"/>
            <a:ext cx="4572000" cy="1277786"/>
          </a:xfrm>
          <a:prstGeom prst="rect">
            <a:avLst/>
          </a:prstGeom>
        </p:spPr>
        <p:txBody>
          <a:bodyPr>
            <a:spAutoFit/>
          </a:bodyPr>
          <a:lstStyle/>
          <a:p>
            <a:pPr>
              <a:lnSpc>
                <a:spcPct val="107000"/>
              </a:lnSpc>
              <a:spcAft>
                <a:spcPts val="800"/>
              </a:spcAft>
            </a:pPr>
            <a:r>
              <a:rPr lang="en-GB" b="1" dirty="0">
                <a:latin typeface="Calibri" panose="020F0502020204030204" pitchFamily="34" charset="0"/>
                <a:ea typeface="Calibri" panose="020F0502020204030204" pitchFamily="34" charset="0"/>
                <a:cs typeface="Times New Roman" panose="02020603050405020304" pitchFamily="18" charset="0"/>
              </a:rPr>
              <a:t>What was it like to share a pencil? Why do you think you did this task that way – sharing a pencil? What has it allowed you to think about? DISCUSS or RESPOND IN WRITING</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Rectangle 3">
            <a:extLst>
              <a:ext uri="{FF2B5EF4-FFF2-40B4-BE49-F238E27FC236}">
                <a16:creationId xmlns:a16="http://schemas.microsoft.com/office/drawing/2014/main" id="{5D43FF26-5E92-46C8-9785-EB2B65E28CA7}"/>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11.</a:t>
            </a:r>
            <a:endParaRPr lang="en-GB" dirty="0"/>
          </a:p>
        </p:txBody>
      </p:sp>
    </p:spTree>
    <p:extLst>
      <p:ext uri="{BB962C8B-B14F-4D97-AF65-F5344CB8AC3E}">
        <p14:creationId xmlns:p14="http://schemas.microsoft.com/office/powerpoint/2010/main" val="5880243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hlinkClick r:id="rId3"/>
          </p:cNvPr>
          <p:cNvPicPr>
            <a:picLocks noChangeAspect="1"/>
          </p:cNvPicPr>
          <p:nvPr/>
        </p:nvPicPr>
        <p:blipFill rotWithShape="1">
          <a:blip r:embed="rId4"/>
          <a:srcRect l="16137" t="13601" r="17714" b="8000"/>
          <a:stretch/>
        </p:blipFill>
        <p:spPr>
          <a:xfrm>
            <a:off x="755576" y="1628800"/>
            <a:ext cx="6048672" cy="4032448"/>
          </a:xfrm>
          <a:prstGeom prst="rect">
            <a:avLst/>
          </a:prstGeom>
        </p:spPr>
      </p:pic>
      <p:sp>
        <p:nvSpPr>
          <p:cNvPr id="4" name="TextBox 3"/>
          <p:cNvSpPr txBox="1"/>
          <p:nvPr/>
        </p:nvSpPr>
        <p:spPr>
          <a:xfrm>
            <a:off x="755576" y="548680"/>
            <a:ext cx="7992888" cy="923330"/>
          </a:xfrm>
          <a:prstGeom prst="rect">
            <a:avLst/>
          </a:prstGeom>
          <a:noFill/>
        </p:spPr>
        <p:txBody>
          <a:bodyPr wrap="square" rtlCol="0">
            <a:spAutoFit/>
          </a:bodyPr>
          <a:lstStyle/>
          <a:p>
            <a:r>
              <a:rPr lang="en-GB" dirty="0">
                <a:solidFill>
                  <a:srgbClr val="FF0000"/>
                </a:solidFill>
              </a:rPr>
              <a:t>Task</a:t>
            </a:r>
            <a:r>
              <a:rPr lang="en-GB" dirty="0"/>
              <a:t>: Think about what you enjoy and what you think is important about school.  What do you want to tell others about the value of education for ALL CHILDREN.  Design your poster and we will share it.</a:t>
            </a:r>
          </a:p>
        </p:txBody>
      </p:sp>
      <p:sp>
        <p:nvSpPr>
          <p:cNvPr id="5" name="TextBox 4"/>
          <p:cNvSpPr txBox="1"/>
          <p:nvPr/>
        </p:nvSpPr>
        <p:spPr>
          <a:xfrm>
            <a:off x="2123728" y="5816297"/>
            <a:ext cx="4680520" cy="276999"/>
          </a:xfrm>
          <a:prstGeom prst="rect">
            <a:avLst/>
          </a:prstGeom>
          <a:noFill/>
        </p:spPr>
        <p:txBody>
          <a:bodyPr wrap="square" rtlCol="0">
            <a:spAutoFit/>
          </a:bodyPr>
          <a:lstStyle/>
          <a:p>
            <a:r>
              <a:rPr lang="en-GB" sz="1200" dirty="0">
                <a:solidFill>
                  <a:srgbClr val="FF0000"/>
                </a:solidFill>
              </a:rPr>
              <a:t>Click on the pencil image to download and print off Poster templates</a:t>
            </a:r>
            <a:endParaRPr lang="en-GB" sz="1200" dirty="0"/>
          </a:p>
        </p:txBody>
      </p:sp>
      <p:sp>
        <p:nvSpPr>
          <p:cNvPr id="6" name="Rectangle 5">
            <a:extLst>
              <a:ext uri="{FF2B5EF4-FFF2-40B4-BE49-F238E27FC236}">
                <a16:creationId xmlns:a16="http://schemas.microsoft.com/office/drawing/2014/main" id="{3E4EB787-E410-4F01-A634-62CB5580F6A3}"/>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12.</a:t>
            </a:r>
            <a:endParaRPr lang="en-GB" dirty="0"/>
          </a:p>
        </p:txBody>
      </p:sp>
    </p:spTree>
    <p:extLst>
      <p:ext uri="{BB962C8B-B14F-4D97-AF65-F5344CB8AC3E}">
        <p14:creationId xmlns:p14="http://schemas.microsoft.com/office/powerpoint/2010/main" val="4013724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What can you do on Share a Pencil Day to support children around the world?</a:t>
            </a:r>
          </a:p>
        </p:txBody>
      </p:sp>
      <p:sp>
        <p:nvSpPr>
          <p:cNvPr id="3" name="TextBox 2"/>
          <p:cNvSpPr txBox="1"/>
          <p:nvPr/>
        </p:nvSpPr>
        <p:spPr>
          <a:xfrm>
            <a:off x="323528" y="1580599"/>
            <a:ext cx="8363271" cy="1200329"/>
          </a:xfrm>
          <a:prstGeom prst="rect">
            <a:avLst/>
          </a:prstGeom>
          <a:noFill/>
        </p:spPr>
        <p:txBody>
          <a:bodyPr wrap="square" rtlCol="0">
            <a:spAutoFit/>
          </a:bodyPr>
          <a:lstStyle/>
          <a:p>
            <a:r>
              <a:rPr lang="en-GB" dirty="0"/>
              <a:t>1.  Value your education: make the most of your talents and your strengths.  Persevere and have Endurance when learning is challenging. BE THE BEST YOU CAN BE!</a:t>
            </a:r>
          </a:p>
          <a:p>
            <a:r>
              <a:rPr lang="en-GB" dirty="0"/>
              <a:t>2. Visit </a:t>
            </a:r>
            <a:r>
              <a:rPr lang="en-GB" dirty="0">
                <a:hlinkClick r:id="rId3"/>
              </a:rPr>
              <a:t>www.ventforchange.co.uk </a:t>
            </a:r>
            <a:r>
              <a:rPr lang="en-GB" dirty="0"/>
              <a:t>education projects pages to find out more about what VENT is doing to support global education</a:t>
            </a:r>
          </a:p>
        </p:txBody>
      </p:sp>
      <p:pic>
        <p:nvPicPr>
          <p:cNvPr id="5" name="Picture 4">
            <a:hlinkClick r:id="rId4"/>
          </p:cNvPr>
          <p:cNvPicPr>
            <a:picLocks noChangeAspect="1"/>
          </p:cNvPicPr>
          <p:nvPr/>
        </p:nvPicPr>
        <p:blipFill rotWithShape="1">
          <a:blip r:embed="rId5"/>
          <a:srcRect t="31800" b="3801"/>
          <a:stretch/>
        </p:blipFill>
        <p:spPr>
          <a:xfrm>
            <a:off x="0" y="2780928"/>
            <a:ext cx="9144000" cy="3312368"/>
          </a:xfrm>
          <a:prstGeom prst="rect">
            <a:avLst/>
          </a:prstGeom>
        </p:spPr>
      </p:pic>
      <p:sp>
        <p:nvSpPr>
          <p:cNvPr id="6" name="Rectangle 5">
            <a:extLst>
              <a:ext uri="{FF2B5EF4-FFF2-40B4-BE49-F238E27FC236}">
                <a16:creationId xmlns:a16="http://schemas.microsoft.com/office/drawing/2014/main" id="{21E2D8D0-26C2-4D30-B06A-8A7B1896931C}"/>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13.</a:t>
            </a:r>
            <a:endParaRPr lang="en-GB" dirty="0"/>
          </a:p>
        </p:txBody>
      </p:sp>
    </p:spTree>
    <p:extLst>
      <p:ext uri="{BB962C8B-B14F-4D97-AF65-F5344CB8AC3E}">
        <p14:creationId xmlns:p14="http://schemas.microsoft.com/office/powerpoint/2010/main" val="35804597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hlinkClick r:id="rId3" action="ppaction://hlinksldjump"/>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21058" t="36346" r="22548" b="15384"/>
          <a:stretch/>
        </p:blipFill>
        <p:spPr bwMode="auto">
          <a:xfrm>
            <a:off x="611560" y="3588592"/>
            <a:ext cx="3385723" cy="21734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3548" y="439780"/>
            <a:ext cx="8064896" cy="3139321"/>
          </a:xfrm>
          <a:prstGeom prst="rect">
            <a:avLst/>
          </a:prstGeom>
          <a:noFill/>
        </p:spPr>
        <p:txBody>
          <a:bodyPr wrap="square" rtlCol="0">
            <a:spAutoFit/>
          </a:bodyPr>
          <a:lstStyle/>
          <a:p>
            <a:r>
              <a:rPr lang="en-GB" dirty="0"/>
              <a:t>I</a:t>
            </a:r>
            <a:r>
              <a:rPr lang="en-GB" dirty="0">
                <a:effectLst/>
              </a:rPr>
              <a:t>n September 2015</a:t>
            </a:r>
            <a:r>
              <a:rPr lang="en-GB" dirty="0"/>
              <a:t> 193</a:t>
            </a:r>
            <a:r>
              <a:rPr lang="en-GB" dirty="0">
                <a:effectLst/>
              </a:rPr>
              <a:t> countries of the United Nations adopted a set of goals called the </a:t>
            </a:r>
            <a:r>
              <a:rPr lang="en-GB" b="1" u="sng" dirty="0">
                <a:effectLst/>
              </a:rPr>
              <a:t>SUSTAINABLE DEVELOPMENT GOALS (or SDGs) </a:t>
            </a:r>
            <a:r>
              <a:rPr lang="en-GB" dirty="0">
                <a:effectLst/>
              </a:rPr>
              <a:t>to </a:t>
            </a:r>
            <a:r>
              <a:rPr lang="en-GB" b="1" i="1" dirty="0">
                <a:solidFill>
                  <a:srgbClr val="FF0000"/>
                </a:solidFill>
              </a:rPr>
              <a:t>end poverty</a:t>
            </a:r>
            <a:r>
              <a:rPr lang="en-GB" b="1" i="1" dirty="0">
                <a:solidFill>
                  <a:srgbClr val="FF0000"/>
                </a:solidFill>
                <a:effectLst/>
              </a:rPr>
              <a:t>, </a:t>
            </a:r>
            <a:r>
              <a:rPr lang="en-GB" b="1" i="1" dirty="0">
                <a:solidFill>
                  <a:srgbClr val="FF0000"/>
                </a:solidFill>
              </a:rPr>
              <a:t>protect the planet</a:t>
            </a:r>
            <a:r>
              <a:rPr lang="en-GB" dirty="0">
                <a:effectLst/>
              </a:rPr>
              <a:t>, and </a:t>
            </a:r>
            <a:r>
              <a:rPr lang="en-GB" b="1" i="1" dirty="0">
                <a:solidFill>
                  <a:srgbClr val="FF0000"/>
                </a:solidFill>
              </a:rPr>
              <a:t>ensure prosperity for all</a:t>
            </a:r>
            <a:r>
              <a:rPr lang="en-GB" dirty="0">
                <a:effectLst/>
              </a:rPr>
              <a:t> as part of a </a:t>
            </a:r>
            <a:r>
              <a:rPr lang="en-GB" dirty="0"/>
              <a:t>new sustainable development agenda</a:t>
            </a:r>
            <a:r>
              <a:rPr lang="en-GB" dirty="0">
                <a:effectLst/>
              </a:rPr>
              <a:t>. Each goal has specific targets to be achieved by 2030.</a:t>
            </a:r>
          </a:p>
          <a:p>
            <a:endParaRPr lang="en-GB" dirty="0">
              <a:effectLst/>
            </a:endParaRPr>
          </a:p>
          <a:p>
            <a:r>
              <a:rPr lang="en-GB" dirty="0"/>
              <a:t>For the goals to be reached, everyone needs to do their part: governments, the private sector, civil society and people like you.</a:t>
            </a:r>
          </a:p>
          <a:p>
            <a:endParaRPr lang="en-GB" dirty="0">
              <a:effectLst/>
            </a:endParaRPr>
          </a:p>
          <a:p>
            <a:r>
              <a:rPr lang="en-GB" dirty="0"/>
              <a:t>Do you want to get involved? You can start by telling everyone about them. We’ve also put together a list of actions that you can take in your everyday life to contribute to a sustainable future. </a:t>
            </a:r>
          </a:p>
        </p:txBody>
      </p:sp>
      <p:pic>
        <p:nvPicPr>
          <p:cNvPr id="5" name="Picture 2" descr="http://cdn.worldslargestlesson.globalgoals.org/2016/07/2016-animation-thumbnail-.jpg">
            <a:hlinkClick r:id="rId5"/>
            <a:extLst>
              <a:ext uri="{FF2B5EF4-FFF2-40B4-BE49-F238E27FC236}">
                <a16:creationId xmlns:a16="http://schemas.microsoft.com/office/drawing/2014/main" id="{8C5DB253-8E4E-41C0-BFFA-218DFC18AF83}"/>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524012" y="4063161"/>
            <a:ext cx="1747813" cy="1698875"/>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pic>
        <p:nvPicPr>
          <p:cNvPr id="6" name="Picture 2" descr="http://cdn.worldslargestlesson.globalgoals.org/2016/11/Education-thumbnail_NEW-640x960.jpg">
            <a:hlinkClick r:id="rId7"/>
            <a:extLst>
              <a:ext uri="{FF2B5EF4-FFF2-40B4-BE49-F238E27FC236}">
                <a16:creationId xmlns:a16="http://schemas.microsoft.com/office/drawing/2014/main" id="{10178793-86C4-45AD-B907-7C99D8507C56}"/>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732240" y="3854377"/>
            <a:ext cx="1332501" cy="199875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7" name="TextBox 6">
            <a:extLst>
              <a:ext uri="{FF2B5EF4-FFF2-40B4-BE49-F238E27FC236}">
                <a16:creationId xmlns:a16="http://schemas.microsoft.com/office/drawing/2014/main" id="{FDF9923A-D615-4C13-98CB-34C126CFB5A3}"/>
              </a:ext>
            </a:extLst>
          </p:cNvPr>
          <p:cNvSpPr txBox="1"/>
          <p:nvPr/>
        </p:nvSpPr>
        <p:spPr>
          <a:xfrm>
            <a:off x="4644008" y="5956555"/>
            <a:ext cx="3456384" cy="646331"/>
          </a:xfrm>
          <a:prstGeom prst="rect">
            <a:avLst/>
          </a:prstGeom>
          <a:noFill/>
        </p:spPr>
        <p:txBody>
          <a:bodyPr wrap="square" rtlCol="0">
            <a:spAutoFit/>
          </a:bodyPr>
          <a:lstStyle/>
          <a:p>
            <a:r>
              <a:rPr lang="en-GB" sz="1200" i="1" dirty="0">
                <a:solidFill>
                  <a:schemeClr val="tx1">
                    <a:lumMod val="50000"/>
                    <a:lumOff val="50000"/>
                  </a:schemeClr>
                </a:solidFill>
              </a:rPr>
              <a:t>Click either of the two images above to watch films</a:t>
            </a:r>
          </a:p>
          <a:p>
            <a:r>
              <a:rPr lang="en-GB" sz="1200" i="1" dirty="0">
                <a:solidFill>
                  <a:schemeClr val="tx1">
                    <a:lumMod val="50000"/>
                    <a:lumOff val="50000"/>
                  </a:schemeClr>
                </a:solidFill>
              </a:rPr>
              <a:t>(requires internet connection) One of these may have been shown as part of your introduction to the day.</a:t>
            </a:r>
          </a:p>
        </p:txBody>
      </p:sp>
      <p:sp>
        <p:nvSpPr>
          <p:cNvPr id="8" name="Rectangle 7">
            <a:extLst>
              <a:ext uri="{FF2B5EF4-FFF2-40B4-BE49-F238E27FC236}">
                <a16:creationId xmlns:a16="http://schemas.microsoft.com/office/drawing/2014/main" id="{D5A43EB1-BE2A-4271-8E8D-AB76769F58B3}"/>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2.</a:t>
            </a:r>
            <a:endParaRPr lang="en-GB" dirty="0"/>
          </a:p>
        </p:txBody>
      </p:sp>
    </p:spTree>
    <p:extLst>
      <p:ext uri="{BB962C8B-B14F-4D97-AF65-F5344CB8AC3E}">
        <p14:creationId xmlns:p14="http://schemas.microsoft.com/office/powerpoint/2010/main" val="465666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Global Goals Logo">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5616" y="1844824"/>
            <a:ext cx="6468371" cy="172819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467544" y="5517232"/>
            <a:ext cx="8064896" cy="276999"/>
          </a:xfrm>
          <a:prstGeom prst="rect">
            <a:avLst/>
          </a:prstGeom>
          <a:noFill/>
        </p:spPr>
        <p:txBody>
          <a:bodyPr wrap="square" rtlCol="0">
            <a:spAutoFit/>
          </a:bodyPr>
          <a:lstStyle/>
          <a:p>
            <a:pPr algn="ctr"/>
            <a:r>
              <a:rPr lang="en-GB" sz="1200" dirty="0"/>
              <a:t>Numbers in Action, click on the image to see song, opens in new window</a:t>
            </a:r>
          </a:p>
        </p:txBody>
      </p:sp>
      <p:sp>
        <p:nvSpPr>
          <p:cNvPr id="5" name="Rectangle 4">
            <a:extLst>
              <a:ext uri="{FF2B5EF4-FFF2-40B4-BE49-F238E27FC236}">
                <a16:creationId xmlns:a16="http://schemas.microsoft.com/office/drawing/2014/main" id="{4B0ED3A5-B74C-43D3-BFFF-86D6C06A8267}"/>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3.</a:t>
            </a:r>
            <a:endParaRPr lang="en-GB" dirty="0"/>
          </a:p>
        </p:txBody>
      </p:sp>
    </p:spTree>
    <p:extLst>
      <p:ext uri="{BB962C8B-B14F-4D97-AF65-F5344CB8AC3E}">
        <p14:creationId xmlns:p14="http://schemas.microsoft.com/office/powerpoint/2010/main" val="25539635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23225" t="17249" r="24013" b="14922"/>
          <a:stretch/>
        </p:blipFill>
        <p:spPr>
          <a:xfrm>
            <a:off x="251520" y="260647"/>
            <a:ext cx="8712968" cy="6502215"/>
          </a:xfrm>
          <a:prstGeom prst="rect">
            <a:avLst/>
          </a:prstGeom>
        </p:spPr>
      </p:pic>
    </p:spTree>
    <p:extLst>
      <p:ext uri="{BB962C8B-B14F-4D97-AF65-F5344CB8AC3E}">
        <p14:creationId xmlns:p14="http://schemas.microsoft.com/office/powerpoint/2010/main" val="39105492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21058" t="36346" r="22548" b="15384"/>
          <a:stretch/>
        </p:blipFill>
        <p:spPr bwMode="auto">
          <a:xfrm>
            <a:off x="1438515" y="4753406"/>
            <a:ext cx="2125374" cy="1364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467544" y="1060087"/>
            <a:ext cx="8424936" cy="3693319"/>
          </a:xfrm>
          <a:prstGeom prst="rect">
            <a:avLst/>
          </a:prstGeom>
          <a:noFill/>
        </p:spPr>
        <p:txBody>
          <a:bodyPr wrap="square" rtlCol="0">
            <a:spAutoFit/>
          </a:bodyPr>
          <a:lstStyle/>
          <a:p>
            <a:r>
              <a:rPr lang="en-GB" dirty="0"/>
              <a:t>Together with VENT for Change, as part of Share a Pencil day, pupils are learning why so many children around the world cannot attend school.</a:t>
            </a:r>
          </a:p>
          <a:p>
            <a:endParaRPr lang="en-GB" dirty="0"/>
          </a:p>
          <a:p>
            <a:r>
              <a:rPr lang="en-GB" dirty="0"/>
              <a:t>We will focus on the UN Global Goal #4</a:t>
            </a:r>
            <a:r>
              <a:rPr lang="en-GB" dirty="0">
                <a:solidFill>
                  <a:srgbClr val="FF0000"/>
                </a:solidFill>
              </a:rPr>
              <a:t>: </a:t>
            </a:r>
            <a:r>
              <a:rPr lang="en-GB" b="1" dirty="0">
                <a:solidFill>
                  <a:srgbClr val="FF0000"/>
                </a:solidFill>
              </a:rPr>
              <a:t>Ensure inclusive and quality education for all and promote lifelong learning</a:t>
            </a:r>
          </a:p>
          <a:p>
            <a:endParaRPr lang="en-GB" b="1" dirty="0"/>
          </a:p>
          <a:p>
            <a:r>
              <a:rPr lang="en-GB" b="1" dirty="0"/>
              <a:t>Learning Objectives:</a:t>
            </a:r>
          </a:p>
          <a:p>
            <a:r>
              <a:rPr lang="en-GB" b="1" dirty="0">
                <a:solidFill>
                  <a:srgbClr val="FF0000"/>
                </a:solidFill>
              </a:rPr>
              <a:t>I can </a:t>
            </a:r>
            <a:r>
              <a:rPr lang="en-GB" dirty="0"/>
              <a:t>understand the range of reasons why children around the world are unable to attend school.</a:t>
            </a:r>
          </a:p>
          <a:p>
            <a:r>
              <a:rPr lang="en-GB" b="1" dirty="0">
                <a:solidFill>
                  <a:srgbClr val="FF0000"/>
                </a:solidFill>
              </a:rPr>
              <a:t>I can </a:t>
            </a:r>
            <a:r>
              <a:rPr lang="en-GB" dirty="0"/>
              <a:t>investigate and discuss the case studies of children who have experienced what it is like to be unable to attend school</a:t>
            </a:r>
          </a:p>
          <a:p>
            <a:r>
              <a:rPr lang="en-GB" b="1" dirty="0">
                <a:solidFill>
                  <a:srgbClr val="FF0000"/>
                </a:solidFill>
              </a:rPr>
              <a:t>I can </a:t>
            </a:r>
            <a:r>
              <a:rPr lang="en-GB" dirty="0"/>
              <a:t>suggest what action might be taken to ensure that all children are able to attend school</a:t>
            </a:r>
          </a:p>
        </p:txBody>
      </p:sp>
      <p:sp>
        <p:nvSpPr>
          <p:cNvPr id="5" name="TextBox 4"/>
          <p:cNvSpPr txBox="1"/>
          <p:nvPr/>
        </p:nvSpPr>
        <p:spPr>
          <a:xfrm>
            <a:off x="3635896" y="5589240"/>
            <a:ext cx="4536504" cy="461665"/>
          </a:xfrm>
          <a:prstGeom prst="rect">
            <a:avLst/>
          </a:prstGeom>
          <a:noFill/>
        </p:spPr>
        <p:txBody>
          <a:bodyPr wrap="square" rtlCol="0">
            <a:spAutoFit/>
          </a:bodyPr>
          <a:lstStyle/>
          <a:p>
            <a:r>
              <a:rPr lang="en-GB" sz="1200" i="1" dirty="0">
                <a:solidFill>
                  <a:schemeClr val="tx1">
                    <a:lumMod val="50000"/>
                    <a:lumOff val="50000"/>
                  </a:schemeClr>
                </a:solidFill>
              </a:rPr>
              <a:t>Click the image to go the Goal #4 webpage if you want to find out more.</a:t>
            </a:r>
          </a:p>
        </p:txBody>
      </p:sp>
      <p:sp>
        <p:nvSpPr>
          <p:cNvPr id="7" name="Rectangle 6">
            <a:extLst>
              <a:ext uri="{FF2B5EF4-FFF2-40B4-BE49-F238E27FC236}">
                <a16:creationId xmlns:a16="http://schemas.microsoft.com/office/drawing/2014/main" id="{EC6C267C-2A15-4046-A1B6-BE0CD948E70C}"/>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5.</a:t>
            </a:r>
            <a:endParaRPr lang="en-GB" dirty="0"/>
          </a:p>
        </p:txBody>
      </p:sp>
    </p:spTree>
    <p:extLst>
      <p:ext uri="{BB962C8B-B14F-4D97-AF65-F5344CB8AC3E}">
        <p14:creationId xmlns:p14="http://schemas.microsoft.com/office/powerpoint/2010/main" val="8415788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123728" y="1700808"/>
            <a:ext cx="5256584" cy="3528392"/>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2915816" y="3045758"/>
            <a:ext cx="3240360" cy="1015663"/>
          </a:xfrm>
          <a:prstGeom prst="rect">
            <a:avLst/>
          </a:prstGeom>
          <a:noFill/>
        </p:spPr>
        <p:txBody>
          <a:bodyPr wrap="square" rtlCol="0">
            <a:spAutoFit/>
          </a:bodyPr>
          <a:lstStyle/>
          <a:p>
            <a:pPr algn="ctr"/>
            <a:r>
              <a:rPr lang="en-GB" sz="3000" b="1" dirty="0"/>
              <a:t>What’s great about school?</a:t>
            </a:r>
          </a:p>
        </p:txBody>
      </p:sp>
      <p:sp>
        <p:nvSpPr>
          <p:cNvPr id="4" name="Rectangle 3">
            <a:extLst>
              <a:ext uri="{FF2B5EF4-FFF2-40B4-BE49-F238E27FC236}">
                <a16:creationId xmlns:a16="http://schemas.microsoft.com/office/drawing/2014/main" id="{9F5DE1E7-4DC3-4F34-9F97-4B1385DE26C7}"/>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6.</a:t>
            </a:r>
            <a:endParaRPr lang="en-GB" dirty="0"/>
          </a:p>
        </p:txBody>
      </p:sp>
    </p:spTree>
    <p:extLst>
      <p:ext uri="{BB962C8B-B14F-4D97-AF65-F5344CB8AC3E}">
        <p14:creationId xmlns:p14="http://schemas.microsoft.com/office/powerpoint/2010/main" val="1260902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a:extLst>
              <a:ext uri="{FF2B5EF4-FFF2-40B4-BE49-F238E27FC236}">
                <a16:creationId xmlns:a16="http://schemas.microsoft.com/office/drawing/2014/main" id="{49A32AEE-15D7-45CC-AEA4-FC75F24A2D5A}"/>
              </a:ext>
            </a:extLst>
          </p:cNvPr>
          <p:cNvSpPr/>
          <p:nvPr/>
        </p:nvSpPr>
        <p:spPr>
          <a:xfrm>
            <a:off x="3995936" y="6093296"/>
            <a:ext cx="810712" cy="375387"/>
          </a:xfrm>
          <a:prstGeom prst="rect">
            <a:avLst/>
          </a:prstGeom>
        </p:spPr>
        <p:txBody>
          <a:bodyPr wrap="square">
            <a:spAutoFit/>
          </a:bodyPr>
          <a:lstStyle/>
          <a:p>
            <a:r>
              <a:rPr lang="en-GB" dirty="0">
                <a:solidFill>
                  <a:schemeClr val="bg1"/>
                </a:solidFill>
              </a:rPr>
              <a:t>7.</a:t>
            </a:r>
          </a:p>
        </p:txBody>
      </p:sp>
    </p:spTree>
    <p:extLst>
      <p:ext uri="{BB962C8B-B14F-4D97-AF65-F5344CB8AC3E}">
        <p14:creationId xmlns:p14="http://schemas.microsoft.com/office/powerpoint/2010/main" val="10045793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2111577" y="1687985"/>
            <a:ext cx="5256584" cy="3528392"/>
          </a:xfrm>
          <a:prstGeom prst="cloudCallou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p:cNvSpPr txBox="1"/>
          <p:nvPr/>
        </p:nvSpPr>
        <p:spPr>
          <a:xfrm>
            <a:off x="3203848" y="2780928"/>
            <a:ext cx="2880320" cy="1938992"/>
          </a:xfrm>
          <a:prstGeom prst="rect">
            <a:avLst/>
          </a:prstGeom>
          <a:noFill/>
        </p:spPr>
        <p:txBody>
          <a:bodyPr wrap="square" rtlCol="0">
            <a:spAutoFit/>
          </a:bodyPr>
          <a:lstStyle/>
          <a:p>
            <a:pPr algn="ctr"/>
            <a:r>
              <a:rPr lang="en-GB" sz="3000" b="1" dirty="0"/>
              <a:t>Why are some children not able to attend school?</a:t>
            </a:r>
          </a:p>
        </p:txBody>
      </p:sp>
      <p:sp>
        <p:nvSpPr>
          <p:cNvPr id="4" name="Rectangle 3">
            <a:extLst>
              <a:ext uri="{FF2B5EF4-FFF2-40B4-BE49-F238E27FC236}">
                <a16:creationId xmlns:a16="http://schemas.microsoft.com/office/drawing/2014/main" id="{7EFD47B1-88FB-41DF-B503-D2BF58509314}"/>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8.</a:t>
            </a:r>
            <a:endParaRPr lang="en-GB" dirty="0"/>
          </a:p>
        </p:txBody>
      </p:sp>
    </p:spTree>
    <p:extLst>
      <p:ext uri="{BB962C8B-B14F-4D97-AF65-F5344CB8AC3E}">
        <p14:creationId xmlns:p14="http://schemas.microsoft.com/office/powerpoint/2010/main" val="8894131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1560" y="548680"/>
            <a:ext cx="7848872" cy="923330"/>
          </a:xfrm>
          <a:prstGeom prst="rect">
            <a:avLst/>
          </a:prstGeom>
          <a:noFill/>
        </p:spPr>
        <p:txBody>
          <a:bodyPr wrap="square" rtlCol="0">
            <a:spAutoFit/>
          </a:bodyPr>
          <a:lstStyle/>
          <a:p>
            <a:r>
              <a:rPr lang="en-GB" b="1" dirty="0">
                <a:solidFill>
                  <a:srgbClr val="FF0000"/>
                </a:solidFill>
              </a:rPr>
              <a:t>Task:  </a:t>
            </a:r>
            <a:r>
              <a:rPr lang="en-GB" dirty="0"/>
              <a:t>work in groups to investigate the case study of 4 children.  Find out what has happened in their lives which now prevents them from attending school.</a:t>
            </a:r>
          </a:p>
          <a:p>
            <a:endParaRPr lang="en-GB" dirty="0"/>
          </a:p>
        </p:txBody>
      </p:sp>
      <p:pic>
        <p:nvPicPr>
          <p:cNvPr id="3" name="Picture 2">
            <a:hlinkClick r:id="rId3"/>
          </p:cNvPr>
          <p:cNvPicPr>
            <a:picLocks noChangeAspect="1"/>
          </p:cNvPicPr>
          <p:nvPr/>
        </p:nvPicPr>
        <p:blipFill rotWithShape="1">
          <a:blip r:embed="rId4"/>
          <a:srcRect l="23226" t="24801" r="23226" b="10800"/>
          <a:stretch/>
        </p:blipFill>
        <p:spPr>
          <a:xfrm>
            <a:off x="1403648" y="1412776"/>
            <a:ext cx="6164535" cy="4170127"/>
          </a:xfrm>
          <a:prstGeom prst="rect">
            <a:avLst/>
          </a:prstGeom>
        </p:spPr>
      </p:pic>
      <p:sp>
        <p:nvSpPr>
          <p:cNvPr id="4" name="TextBox 3"/>
          <p:cNvSpPr txBox="1"/>
          <p:nvPr/>
        </p:nvSpPr>
        <p:spPr>
          <a:xfrm>
            <a:off x="467544" y="5517232"/>
            <a:ext cx="7848872" cy="553998"/>
          </a:xfrm>
          <a:prstGeom prst="rect">
            <a:avLst/>
          </a:prstGeom>
          <a:noFill/>
        </p:spPr>
        <p:txBody>
          <a:bodyPr wrap="square" rtlCol="0">
            <a:spAutoFit/>
          </a:bodyPr>
          <a:lstStyle/>
          <a:p>
            <a:pPr algn="ctr"/>
            <a:r>
              <a:rPr lang="en-GB" sz="1000" dirty="0">
                <a:solidFill>
                  <a:srgbClr val="FF0000"/>
                </a:solidFill>
              </a:rPr>
              <a:t>Click on the image above to access the 4 case studies required for use in class </a:t>
            </a:r>
          </a:p>
          <a:p>
            <a:pPr algn="ctr"/>
            <a:endParaRPr lang="en-GB" sz="1000" dirty="0">
              <a:solidFill>
                <a:srgbClr val="FF0000"/>
              </a:solidFill>
            </a:endParaRPr>
          </a:p>
          <a:p>
            <a:pPr algn="ctr"/>
            <a:r>
              <a:rPr lang="en-GB" sz="1000" i="1" dirty="0">
                <a:solidFill>
                  <a:schemeClr val="tx1">
                    <a:lumMod val="50000"/>
                    <a:lumOff val="50000"/>
                  </a:schemeClr>
                </a:solidFill>
              </a:rPr>
              <a:t>(C of E schools may have been provided with Case studies specific to your Companion Links areas overseas.) </a:t>
            </a:r>
          </a:p>
        </p:txBody>
      </p:sp>
      <p:sp>
        <p:nvSpPr>
          <p:cNvPr id="5" name="Rectangle 4">
            <a:extLst>
              <a:ext uri="{FF2B5EF4-FFF2-40B4-BE49-F238E27FC236}">
                <a16:creationId xmlns:a16="http://schemas.microsoft.com/office/drawing/2014/main" id="{DAEFA86D-36F2-4468-8396-20186FF01B28}"/>
              </a:ext>
            </a:extLst>
          </p:cNvPr>
          <p:cNvSpPr/>
          <p:nvPr/>
        </p:nvSpPr>
        <p:spPr>
          <a:xfrm>
            <a:off x="3995936" y="6093296"/>
            <a:ext cx="810712" cy="375387"/>
          </a:xfrm>
          <a:prstGeom prst="rect">
            <a:avLst/>
          </a:prstGeom>
        </p:spPr>
        <p:txBody>
          <a:bodyPr wrap="square">
            <a:spAutoFit/>
          </a:bodyPr>
          <a:lstStyle/>
          <a:p>
            <a:r>
              <a:rPr lang="en-GB" dirty="0">
                <a:solidFill>
                  <a:schemeClr val="tx1">
                    <a:lumMod val="50000"/>
                    <a:lumOff val="50000"/>
                  </a:schemeClr>
                </a:solidFill>
              </a:rPr>
              <a:t>9.</a:t>
            </a:r>
            <a:endParaRPr lang="en-GB" dirty="0"/>
          </a:p>
        </p:txBody>
      </p:sp>
    </p:spTree>
    <p:extLst>
      <p:ext uri="{BB962C8B-B14F-4D97-AF65-F5344CB8AC3E}">
        <p14:creationId xmlns:p14="http://schemas.microsoft.com/office/powerpoint/2010/main" val="2957388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11051</TotalTime>
  <Words>717</Words>
  <Application>Microsoft Office PowerPoint</Application>
  <PresentationFormat>On-screen Show (4:3)</PresentationFormat>
  <Paragraphs>65</Paragraphs>
  <Slides>13</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13</vt:i4>
      </vt:variant>
    </vt:vector>
  </HeadingPairs>
  <TitlesOfParts>
    <vt:vector size="16" baseType="lpstr">
      <vt:lpstr>Arial</vt:lpstr>
      <vt:lpstr>Calibri</vt:lpstr>
      <vt:lpstr>Office Theme</vt:lpstr>
      <vt:lpstr>Why are so many children still not in school?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can you do on Share a Pencil Day to support children around the world?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Why are so many children still not in school?</dc:title>
  <dc:creator>roberta.taylor</dc:creator>
  <cp:lastModifiedBy>Evan Lewis</cp:lastModifiedBy>
  <cp:revision>50</cp:revision>
  <cp:lastPrinted>2017-04-20T07:14:18Z</cp:lastPrinted>
  <dcterms:created xsi:type="dcterms:W3CDTF">2017-04-19T07:35:16Z</dcterms:created>
  <dcterms:modified xsi:type="dcterms:W3CDTF">2022-03-07T10:26:57Z</dcterms:modified>
</cp:coreProperties>
</file>